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12.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54"/>
  </p:notesMasterIdLst>
  <p:sldIdLst>
    <p:sldId id="420" r:id="rId4"/>
    <p:sldId id="1085" r:id="rId5"/>
    <p:sldId id="1250" r:id="rId6"/>
    <p:sldId id="260" r:id="rId7"/>
    <p:sldId id="263" r:id="rId8"/>
    <p:sldId id="276" r:id="rId9"/>
    <p:sldId id="275" r:id="rId10"/>
    <p:sldId id="1310" r:id="rId11"/>
    <p:sldId id="262" r:id="rId12"/>
    <p:sldId id="279" r:id="rId13"/>
    <p:sldId id="278" r:id="rId14"/>
    <p:sldId id="280" r:id="rId15"/>
    <p:sldId id="281" r:id="rId16"/>
    <p:sldId id="266" r:id="rId17"/>
    <p:sldId id="259" r:id="rId18"/>
    <p:sldId id="270" r:id="rId19"/>
    <p:sldId id="1311" r:id="rId20"/>
    <p:sldId id="271" r:id="rId21"/>
    <p:sldId id="272" r:id="rId22"/>
    <p:sldId id="1304" r:id="rId23"/>
    <p:sldId id="273" r:id="rId24"/>
    <p:sldId id="1312" r:id="rId25"/>
    <p:sldId id="1305" r:id="rId26"/>
    <p:sldId id="287" r:id="rId27"/>
    <p:sldId id="288" r:id="rId28"/>
    <p:sldId id="289" r:id="rId29"/>
    <p:sldId id="267" r:id="rId30"/>
    <p:sldId id="283" r:id="rId31"/>
    <p:sldId id="1313" r:id="rId32"/>
    <p:sldId id="1398" r:id="rId33"/>
    <p:sldId id="1399" r:id="rId34"/>
    <p:sldId id="531" r:id="rId35"/>
    <p:sldId id="534" r:id="rId36"/>
    <p:sldId id="536" r:id="rId37"/>
    <p:sldId id="1407" r:id="rId38"/>
    <p:sldId id="1325" r:id="rId39"/>
    <p:sldId id="1326" r:id="rId40"/>
    <p:sldId id="1400" r:id="rId41"/>
    <p:sldId id="1401" r:id="rId42"/>
    <p:sldId id="1404" r:id="rId43"/>
    <p:sldId id="1405" r:id="rId44"/>
    <p:sldId id="1406" r:id="rId45"/>
    <p:sldId id="269" r:id="rId46"/>
    <p:sldId id="1281" r:id="rId47"/>
    <p:sldId id="551" r:id="rId48"/>
    <p:sldId id="552" r:id="rId49"/>
    <p:sldId id="553" r:id="rId50"/>
    <p:sldId id="1309" r:id="rId51"/>
    <p:sldId id="1408" r:id="rId52"/>
    <p:sldId id="1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88451"/>
  </p:normalViewPr>
  <p:slideViewPr>
    <p:cSldViewPr snapToGrid="0" snapToObjects="1">
      <p:cViewPr varScale="1">
        <p:scale>
          <a:sx n="113" d="100"/>
          <a:sy n="113" d="100"/>
        </p:scale>
        <p:origin x="1312"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take this image and load it into a GIS software such as QGIS and ArcGIS, where we try to directly extract these </a:t>
            </a:r>
          </a:p>
          <a:p>
            <a:pPr marL="171450" indent="-171450">
              <a:buFontTx/>
              <a:buChar char="-"/>
            </a:pPr>
            <a:r>
              <a:rPr lang="en-US" dirty="0"/>
              <a:t>physical objects in the shaded region, </a:t>
            </a:r>
          </a:p>
          <a:p>
            <a:pPr marL="171450" indent="-171450">
              <a:buFontTx/>
              <a:buChar char="-"/>
            </a:pPr>
            <a:r>
              <a:rPr lang="en-US" dirty="0"/>
              <a:t>as well as the block areas formed from the road network </a:t>
            </a:r>
          </a:p>
          <a:p>
            <a:pPr marL="171450" indent="-171450">
              <a:buFontTx/>
              <a:buChar char="-"/>
            </a:pPr>
            <a:r>
              <a:rPr lang="en-US" dirty="0"/>
              <a:t>And the road network</a:t>
            </a:r>
          </a:p>
          <a:p>
            <a:pPr marL="171450" indent="-171450">
              <a:buFontTx/>
              <a:buChar char="-"/>
            </a:pPr>
            <a:endParaRPr lang="en-US" dirty="0"/>
          </a:p>
          <a:p>
            <a:pPr marL="0" indent="0">
              <a:buFontTx/>
              <a:buNone/>
            </a:pPr>
            <a:r>
              <a:rPr lang="en-US" dirty="0"/>
              <a:t>from the landscape image… </a:t>
            </a:r>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415411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t>
            </a:r>
            <a:r>
              <a:rPr lang="en-US" dirty="0" err="1"/>
              <a:t>digitise</a:t>
            </a:r>
            <a:r>
              <a:rPr lang="en-US" dirty="0"/>
              <a:t> these physical objects i.e., buildings, trees, roads, river stream &amp; land-use</a:t>
            </a:r>
          </a:p>
          <a:p>
            <a:endParaRPr lang="en-US" dirty="0"/>
          </a:p>
          <a:p>
            <a:r>
              <a:rPr lang="en-US" dirty="0"/>
              <a:t>We derive something which we call a ‘spatial feature’</a:t>
            </a:r>
          </a:p>
          <a:p>
            <a:endParaRPr lang="en-US" dirty="0"/>
          </a:p>
          <a:p>
            <a:r>
              <a:rPr lang="en-US" dirty="0"/>
              <a:t>When we remove this landscape image…</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2678982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these spatial features will typically by displayed like this in any GIS software. </a:t>
            </a:r>
          </a:p>
          <a:p>
            <a:endParaRPr lang="en-US" dirty="0"/>
          </a:p>
          <a:p>
            <a:r>
              <a:rPr lang="en-US" dirty="0"/>
              <a:t>Now, we can describe these features with some text or numerical information called “attribute”.</a:t>
            </a:r>
          </a:p>
          <a:p>
            <a:endParaRPr lang="en-US" dirty="0"/>
          </a:p>
          <a:p>
            <a:r>
              <a:rPr lang="en-US" dirty="0"/>
              <a:t>We have two keywords: </a:t>
            </a:r>
            <a:r>
              <a:rPr lang="en-US" b="1" dirty="0"/>
              <a:t>Spatial Feature</a:t>
            </a:r>
            <a:r>
              <a:rPr lang="en-US" dirty="0"/>
              <a:t> (or Feature) and </a:t>
            </a:r>
            <a:r>
              <a:rPr lang="en-US" b="1" dirty="0"/>
              <a:t>Attribute</a:t>
            </a:r>
            <a:r>
              <a:rPr lang="en-US" dirty="0"/>
              <a:t>.</a:t>
            </a:r>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292081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1929554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information for any spot you see in these grids e.g., amount of rainfall</a:t>
            </a:r>
          </a:p>
          <a:p>
            <a:endParaRPr lang="en-US" dirty="0"/>
          </a:p>
          <a:p>
            <a:r>
              <a:rPr lang="en-US" dirty="0"/>
              <a:t>How do we translate these into spatial data? </a:t>
            </a:r>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3016504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bird’s eye view of a location. </a:t>
            </a:r>
          </a:p>
          <a:p>
            <a:r>
              <a:rPr lang="en-US" dirty="0"/>
              <a:t>Let’s say that we want to make a map of this piece of landscape – and we wanted to map the following things –</a:t>
            </a:r>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12621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27</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28</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FDE17-043D-C4EE-6226-04D643356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80449-2C03-8903-EF1D-88EEEF543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05FF5-4C9C-AE1C-DBC1-78222EB201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a:extLst>
              <a:ext uri="{FF2B5EF4-FFF2-40B4-BE49-F238E27FC236}">
                <a16:creationId xmlns:a16="http://schemas.microsoft.com/office/drawing/2014/main" id="{3A6DB36A-FF29-F8FC-F205-D5E8976B1F30}"/>
              </a:ext>
            </a:extLst>
          </p:cNvPr>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227681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32</a:t>
            </a:fld>
            <a:endParaRPr lang="en-US"/>
          </a:p>
        </p:txBody>
      </p:sp>
    </p:spTree>
    <p:extLst>
      <p:ext uri="{BB962C8B-B14F-4D97-AF65-F5344CB8AC3E}">
        <p14:creationId xmlns:p14="http://schemas.microsoft.com/office/powerpoint/2010/main" val="126411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81068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2965267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44</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A19-E8AD-EBFC-2C38-A14ED60CC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3BC92-CB21-12F0-BB67-F5B08ADBC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53340-FC0A-6812-B99F-33D87B650E0B}"/>
              </a:ext>
            </a:extLst>
          </p:cNvPr>
          <p:cNvSpPr>
            <a:spLocks noGrp="1"/>
          </p:cNvSpPr>
          <p:nvPr>
            <p:ph type="body" idx="1"/>
          </p:nvPr>
        </p:nvSpPr>
        <p:spPr/>
        <p:txBody>
          <a:bodyPr/>
          <a:lstStyle/>
          <a:p>
            <a:r>
              <a:rPr lang="en-GB" dirty="0"/>
              <a:t>These are my suggested books which I recommend</a:t>
            </a:r>
          </a:p>
        </p:txBody>
      </p:sp>
      <p:sp>
        <p:nvSpPr>
          <p:cNvPr id="4" name="Slide Number Placeholder 3">
            <a:extLst>
              <a:ext uri="{FF2B5EF4-FFF2-40B4-BE49-F238E27FC236}">
                <a16:creationId xmlns:a16="http://schemas.microsoft.com/office/drawing/2014/main" id="{DD0DD800-2333-A157-CBC5-9D4CC52608F6}"/>
              </a:ext>
            </a:extLst>
          </p:cNvPr>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1841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being related to each other – having similar values</a:t>
            </a:r>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a:t>
            </a:r>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14</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a digital map by capturing 2 major things from this landscape:</a:t>
            </a:r>
          </a:p>
          <a:p>
            <a:endParaRPr lang="en-US" dirty="0"/>
          </a:p>
          <a:p>
            <a:pPr marL="171450" indent="-171450">
              <a:buFontTx/>
              <a:buChar char="-"/>
            </a:pPr>
            <a:r>
              <a:rPr lang="en-US" dirty="0"/>
              <a:t>Physical objects such as….</a:t>
            </a:r>
          </a:p>
          <a:p>
            <a:pPr marL="171450" indent="-171450">
              <a:buFontTx/>
              <a:buChar char="-"/>
            </a:pPr>
            <a:r>
              <a:rPr lang="en-US" dirty="0"/>
              <a:t>And we want to display the levels of soil moisture across this entire landscape</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expand this image a bit and focus on the physical objects.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176191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847414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245726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42" Type="http://schemas.openxmlformats.org/officeDocument/2006/relationships/customXml" Target="../ink/ink35.xml"/><Relationship Id="rId47" Type="http://schemas.openxmlformats.org/officeDocument/2006/relationships/image" Target="../media/image8.png"/><Relationship Id="rId63" Type="http://schemas.openxmlformats.org/officeDocument/2006/relationships/customXml" Target="../ink/ink55.xml"/><Relationship Id="rId68" Type="http://schemas.openxmlformats.org/officeDocument/2006/relationships/customXml" Target="../ink/ink60.xml"/><Relationship Id="rId2" Type="http://schemas.openxmlformats.org/officeDocument/2006/relationships/notesSlide" Target="../notesSlides/notesSlide11.xml"/><Relationship Id="rId16" Type="http://schemas.openxmlformats.org/officeDocument/2006/relationships/customXml" Target="../ink/ink11.xml"/><Relationship Id="rId29" Type="http://schemas.openxmlformats.org/officeDocument/2006/relationships/customXml" Target="../ink/ink24.xml"/><Relationship Id="rId11" Type="http://schemas.openxmlformats.org/officeDocument/2006/relationships/customXml" Target="../ink/ink6.xml"/><Relationship Id="rId24" Type="http://schemas.openxmlformats.org/officeDocument/2006/relationships/customXml" Target="../ink/ink19.xml"/><Relationship Id="rId32" Type="http://schemas.openxmlformats.org/officeDocument/2006/relationships/image" Target="../media/image71.png"/><Relationship Id="rId37" Type="http://schemas.openxmlformats.org/officeDocument/2006/relationships/customXml" Target="../ink/ink30.xml"/><Relationship Id="rId40" Type="http://schemas.openxmlformats.org/officeDocument/2006/relationships/customXml" Target="../ink/ink33.xml"/><Relationship Id="rId45" Type="http://schemas.openxmlformats.org/officeDocument/2006/relationships/customXml" Target="../ink/ink38.xml"/><Relationship Id="rId53" Type="http://schemas.openxmlformats.org/officeDocument/2006/relationships/customXml" Target="../ink/ink45.xml"/><Relationship Id="rId58" Type="http://schemas.openxmlformats.org/officeDocument/2006/relationships/customXml" Target="../ink/ink50.xml"/><Relationship Id="rId66" Type="http://schemas.openxmlformats.org/officeDocument/2006/relationships/customXml" Target="../ink/ink58.xml"/><Relationship Id="rId74" Type="http://schemas.openxmlformats.org/officeDocument/2006/relationships/customXml" Target="../ink/ink66.xml"/><Relationship Id="rId5" Type="http://schemas.openxmlformats.org/officeDocument/2006/relationships/image" Target="../media/image4.png"/><Relationship Id="rId61" Type="http://schemas.openxmlformats.org/officeDocument/2006/relationships/customXml" Target="../ink/ink53.xml"/><Relationship Id="rId19" Type="http://schemas.openxmlformats.org/officeDocument/2006/relationships/customXml" Target="../ink/ink14.xml"/><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image" Target="../media/image64.png"/><Relationship Id="rId35"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customXml" Target="../ink/ink40.xml"/><Relationship Id="rId56"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customXml" Target="../ink/ink61.xml"/><Relationship Id="rId8" Type="http://schemas.openxmlformats.org/officeDocument/2006/relationships/image" Target="../media/image54.png"/><Relationship Id="rId51" Type="http://schemas.openxmlformats.org/officeDocument/2006/relationships/customXml" Target="../ink/ink43.xml"/><Relationship Id="rId72" Type="http://schemas.openxmlformats.org/officeDocument/2006/relationships/customXml" Target="../ink/ink64.xml"/><Relationship Id="rId3" Type="http://schemas.openxmlformats.org/officeDocument/2006/relationships/image" Target="../media/image13.jpe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33" Type="http://schemas.openxmlformats.org/officeDocument/2006/relationships/customXml" Target="../ink/ink26.xml"/><Relationship Id="rId38" Type="http://schemas.openxmlformats.org/officeDocument/2006/relationships/customXml" Target="../ink/ink31.xml"/><Relationship Id="rId46" Type="http://schemas.openxmlformats.org/officeDocument/2006/relationships/customXml" Target="../ink/ink39.xml"/><Relationship Id="rId59" Type="http://schemas.openxmlformats.org/officeDocument/2006/relationships/customXml" Target="../ink/ink51.xml"/><Relationship Id="rId67" Type="http://schemas.openxmlformats.org/officeDocument/2006/relationships/customXml" Target="../ink/ink59.xml"/><Relationship Id="rId20" Type="http://schemas.openxmlformats.org/officeDocument/2006/relationships/customXml" Target="../ink/ink15.xml"/><Relationship Id="rId41" Type="http://schemas.openxmlformats.org/officeDocument/2006/relationships/customXml" Target="../ink/ink34.xml"/><Relationship Id="rId54" Type="http://schemas.openxmlformats.org/officeDocument/2006/relationships/customXml" Target="../ink/ink46.xml"/><Relationship Id="rId62" Type="http://schemas.openxmlformats.org/officeDocument/2006/relationships/customXml" Target="../ink/ink54.xml"/><Relationship Id="rId70" Type="http://schemas.openxmlformats.org/officeDocument/2006/relationships/customXml" Target="../ink/ink62.xml"/><Relationship Id="rId75" Type="http://schemas.openxmlformats.org/officeDocument/2006/relationships/customXml" Target="../ink/ink67.xml"/><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customXml" Target="../ink/ink29.xml"/><Relationship Id="rId49" Type="http://schemas.openxmlformats.org/officeDocument/2006/relationships/customXml" Target="../ink/ink41.xml"/><Relationship Id="rId57" Type="http://schemas.openxmlformats.org/officeDocument/2006/relationships/customXml" Target="../ink/ink49.xml"/><Relationship Id="rId10" Type="http://schemas.openxmlformats.org/officeDocument/2006/relationships/customXml" Target="../ink/ink5.xml"/><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customXml" Target="../ink/ink57.xml"/><Relationship Id="rId73" Type="http://schemas.openxmlformats.org/officeDocument/2006/relationships/customXml" Target="../ink/ink65.xml"/><Relationship Id="rId4" Type="http://schemas.openxmlformats.org/officeDocument/2006/relationships/customXml" Target="../ink/ink1.xml"/><Relationship Id="rId9"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2.xml"/><Relationship Id="rId34" Type="http://schemas.openxmlformats.org/officeDocument/2006/relationships/customXml" Target="../ink/ink27.xml"/><Relationship Id="rId50" Type="http://schemas.openxmlformats.org/officeDocument/2006/relationships/customXml" Target="../ink/ink42.xml"/><Relationship Id="rId55" Type="http://schemas.openxmlformats.org/officeDocument/2006/relationships/customXml" Target="../ink/ink47.xml"/><Relationship Id="rId7" Type="http://schemas.openxmlformats.org/officeDocument/2006/relationships/customXml" Target="../ink/ink3.xml"/><Relationship Id="rId71" Type="http://schemas.openxmlformats.org/officeDocument/2006/relationships/customXml" Target="../ink/ink63.xml"/></Relationships>
</file>

<file path=ppt/slides/_rels/slide18.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customXml" Target="../ink/ink84.xml"/><Relationship Id="rId42" Type="http://schemas.openxmlformats.org/officeDocument/2006/relationships/customXml" Target="../ink/ink103.xml"/><Relationship Id="rId47" Type="http://schemas.openxmlformats.org/officeDocument/2006/relationships/customXml" Target="../ink/ink107.xml"/><Relationship Id="rId63" Type="http://schemas.openxmlformats.org/officeDocument/2006/relationships/customXml" Target="../ink/ink123.xml"/><Relationship Id="rId68" Type="http://schemas.openxmlformats.org/officeDocument/2006/relationships/customXml" Target="../ink/ink128.xml"/><Relationship Id="rId2" Type="http://schemas.openxmlformats.org/officeDocument/2006/relationships/notesSlide" Target="../notesSlides/notesSlide12.xml"/><Relationship Id="rId16" Type="http://schemas.openxmlformats.org/officeDocument/2006/relationships/customXml" Target="../ink/ink79.xml"/><Relationship Id="rId29" Type="http://schemas.openxmlformats.org/officeDocument/2006/relationships/image" Target="../media/image64.png"/><Relationship Id="rId11" Type="http://schemas.openxmlformats.org/officeDocument/2006/relationships/customXml" Target="../ink/ink74.xml"/><Relationship Id="rId24" Type="http://schemas.openxmlformats.org/officeDocument/2006/relationships/customXml" Target="../ink/ink87.xml"/><Relationship Id="rId32" Type="http://schemas.openxmlformats.org/officeDocument/2006/relationships/customXml" Target="../ink/ink93.xml"/><Relationship Id="rId37" Type="http://schemas.openxmlformats.org/officeDocument/2006/relationships/customXml" Target="../ink/ink98.xml"/><Relationship Id="rId40" Type="http://schemas.openxmlformats.org/officeDocument/2006/relationships/customXml" Target="../ink/ink101.xml"/><Relationship Id="rId45" Type="http://schemas.openxmlformats.org/officeDocument/2006/relationships/customXml" Target="../ink/ink106.xml"/><Relationship Id="rId53" Type="http://schemas.openxmlformats.org/officeDocument/2006/relationships/customXml" Target="../ink/ink113.xml"/><Relationship Id="rId58" Type="http://schemas.openxmlformats.org/officeDocument/2006/relationships/customXml" Target="../ink/ink118.xml"/><Relationship Id="rId66" Type="http://schemas.openxmlformats.org/officeDocument/2006/relationships/customXml" Target="../ink/ink126.xml"/><Relationship Id="rId74" Type="http://schemas.openxmlformats.org/officeDocument/2006/relationships/customXml" Target="../ink/ink134.xml"/><Relationship Id="rId5" Type="http://schemas.openxmlformats.org/officeDocument/2006/relationships/customXml" Target="../ink/ink69.xml"/><Relationship Id="rId61" Type="http://schemas.openxmlformats.org/officeDocument/2006/relationships/customXml" Target="../ink/ink121.xml"/><Relationship Id="rId19" Type="http://schemas.openxmlformats.org/officeDocument/2006/relationships/customXml" Target="../ink/ink82.xml"/><Relationship Id="rId14" Type="http://schemas.openxmlformats.org/officeDocument/2006/relationships/customXml" Target="../ink/ink77.xml"/><Relationship Id="rId22" Type="http://schemas.openxmlformats.org/officeDocument/2006/relationships/customXml" Target="../ink/ink85.xml"/><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customXml" Target="../ink/ink96.xml"/><Relationship Id="rId43" Type="http://schemas.openxmlformats.org/officeDocument/2006/relationships/customXml" Target="../ink/ink104.xml"/><Relationship Id="rId48" Type="http://schemas.openxmlformats.org/officeDocument/2006/relationships/customXml" Target="../ink/ink108.xml"/><Relationship Id="rId56" Type="http://schemas.openxmlformats.org/officeDocument/2006/relationships/customXml" Target="../ink/ink116.xml"/><Relationship Id="rId64" Type="http://schemas.openxmlformats.org/officeDocument/2006/relationships/customXml" Target="../ink/ink124.xml"/><Relationship Id="rId69" Type="http://schemas.openxmlformats.org/officeDocument/2006/relationships/customXml" Target="../ink/ink129.xml"/><Relationship Id="rId8" Type="http://schemas.openxmlformats.org/officeDocument/2006/relationships/customXml" Target="../ink/ink71.xml"/><Relationship Id="rId51" Type="http://schemas.openxmlformats.org/officeDocument/2006/relationships/customXml" Target="../ink/ink111.xml"/><Relationship Id="rId72" Type="http://schemas.openxmlformats.org/officeDocument/2006/relationships/customXml" Target="../ink/ink132.xml"/><Relationship Id="rId3" Type="http://schemas.openxmlformats.org/officeDocument/2006/relationships/customXml" Target="../ink/ink68.xml"/><Relationship Id="rId12" Type="http://schemas.openxmlformats.org/officeDocument/2006/relationships/customXml" Target="../ink/ink75.xml"/><Relationship Id="rId17" Type="http://schemas.openxmlformats.org/officeDocument/2006/relationships/customXml" Target="../ink/ink80.xml"/><Relationship Id="rId25" Type="http://schemas.openxmlformats.org/officeDocument/2006/relationships/customXml" Target="../ink/ink88.xml"/><Relationship Id="rId33" Type="http://schemas.openxmlformats.org/officeDocument/2006/relationships/customXml" Target="../ink/ink94.xml"/><Relationship Id="rId38" Type="http://schemas.openxmlformats.org/officeDocument/2006/relationships/customXml" Target="../ink/ink99.xml"/><Relationship Id="rId46" Type="http://schemas.openxmlformats.org/officeDocument/2006/relationships/image" Target="../media/image8.png"/><Relationship Id="rId59" Type="http://schemas.openxmlformats.org/officeDocument/2006/relationships/customXml" Target="../ink/ink119.xml"/><Relationship Id="rId67" Type="http://schemas.openxmlformats.org/officeDocument/2006/relationships/customXml" Target="../ink/ink127.xml"/><Relationship Id="rId20" Type="http://schemas.openxmlformats.org/officeDocument/2006/relationships/customXml" Target="../ink/ink83.xml"/><Relationship Id="rId41" Type="http://schemas.openxmlformats.org/officeDocument/2006/relationships/customXml" Target="../ink/ink102.xml"/><Relationship Id="rId54" Type="http://schemas.openxmlformats.org/officeDocument/2006/relationships/customXml" Target="../ink/ink114.xml"/><Relationship Id="rId62" Type="http://schemas.openxmlformats.org/officeDocument/2006/relationships/customXml" Target="../ink/ink122.xml"/><Relationship Id="rId70" Type="http://schemas.openxmlformats.org/officeDocument/2006/relationships/customXml" Target="../ink/ink130.xml"/><Relationship Id="rId1" Type="http://schemas.openxmlformats.org/officeDocument/2006/relationships/slideLayout" Target="../slideLayouts/slideLayout13.xml"/><Relationship Id="rId6" Type="http://schemas.openxmlformats.org/officeDocument/2006/relationships/customXml" Target="../ink/ink70.xml"/><Relationship Id="rId15" Type="http://schemas.openxmlformats.org/officeDocument/2006/relationships/customXml" Target="../ink/ink78.xml"/><Relationship Id="rId23" Type="http://schemas.openxmlformats.org/officeDocument/2006/relationships/customXml" Target="../ink/ink86.xml"/><Relationship Id="rId28" Type="http://schemas.openxmlformats.org/officeDocument/2006/relationships/customXml" Target="../ink/ink91.xml"/><Relationship Id="rId36" Type="http://schemas.openxmlformats.org/officeDocument/2006/relationships/customXml" Target="../ink/ink97.xml"/><Relationship Id="rId49" Type="http://schemas.openxmlformats.org/officeDocument/2006/relationships/customXml" Target="../ink/ink109.xml"/><Relationship Id="rId57" Type="http://schemas.openxmlformats.org/officeDocument/2006/relationships/customXml" Target="../ink/ink117.xml"/><Relationship Id="rId10" Type="http://schemas.openxmlformats.org/officeDocument/2006/relationships/customXml" Target="../ink/ink73.xml"/><Relationship Id="rId31" Type="http://schemas.openxmlformats.org/officeDocument/2006/relationships/image" Target="../media/image71.png"/><Relationship Id="rId44" Type="http://schemas.openxmlformats.org/officeDocument/2006/relationships/customXml" Target="../ink/ink105.xml"/><Relationship Id="rId52"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customXml" Target="../ink/ink125.xml"/><Relationship Id="rId73" Type="http://schemas.openxmlformats.org/officeDocument/2006/relationships/customXml" Target="../ink/ink133.xml"/><Relationship Id="rId4" Type="http://schemas.openxmlformats.org/officeDocument/2006/relationships/image" Target="../media/image4.png"/><Relationship Id="rId9" Type="http://schemas.openxmlformats.org/officeDocument/2006/relationships/customXml" Target="../ink/ink72.xml"/><Relationship Id="rId13" Type="http://schemas.openxmlformats.org/officeDocument/2006/relationships/customXml" Target="../ink/ink76.xml"/><Relationship Id="rId18" Type="http://schemas.openxmlformats.org/officeDocument/2006/relationships/customXml" Target="../ink/ink81.xml"/><Relationship Id="rId39" Type="http://schemas.openxmlformats.org/officeDocument/2006/relationships/customXml" Target="../ink/ink100.xml"/><Relationship Id="rId34" Type="http://schemas.openxmlformats.org/officeDocument/2006/relationships/customXml" Target="../ink/ink95.xml"/><Relationship Id="rId50" Type="http://schemas.openxmlformats.org/officeDocument/2006/relationships/customXml" Target="../ink/ink110.xml"/><Relationship Id="rId55" Type="http://schemas.openxmlformats.org/officeDocument/2006/relationships/customXml" Target="../ink/ink115.xml"/><Relationship Id="rId7" Type="http://schemas.openxmlformats.org/officeDocument/2006/relationships/image" Target="../media/image54.png"/><Relationship Id="rId71" Type="http://schemas.openxmlformats.org/officeDocument/2006/relationships/customXml" Target="../ink/ink131.xml"/></Relationships>
</file>

<file path=ppt/slides/_rels/slide1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customXml" Target="../ink/ink13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bikedata.cyclestreets.net/"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dx.doi.org/10.1136/bmjopen-2022-063703" TargetMode="External"/><Relationship Id="rId3" Type="http://schemas.openxmlformats.org/officeDocument/2006/relationships/image" Target="../media/image17.png"/><Relationship Id="rId7" Type="http://schemas.openxmlformats.org/officeDocument/2006/relationships/hyperlink" Target="https://doi.org/10.1016/j.apgeog.2022.102718"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doi.org/10.1177/23998083211001836" TargetMode="External"/><Relationship Id="rId5" Type="http://schemas.openxmlformats.org/officeDocument/2006/relationships/hyperlink" Target="https://doi.org/10.1016/j.apgeog.2019.102126" TargetMode="External"/><Relationship Id="rId4" Type="http://schemas.openxmlformats.org/officeDocument/2006/relationships/image" Target="../media/image18.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malariaatlas.or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80.png"/><Relationship Id="rId12"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16.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00.png"/><Relationship Id="rId1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180.png"/><Relationship Id="rId12" Type="http://schemas.openxmlformats.org/officeDocument/2006/relationships/image" Target="../media/image33.png"/><Relationship Id="rId2" Type="http://schemas.openxmlformats.org/officeDocument/2006/relationships/notesSlide" Target="../notesSlides/notesSlide22.xml"/><Relationship Id="rId16"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32.png"/><Relationship Id="rId5" Type="http://schemas.openxmlformats.org/officeDocument/2006/relationships/image" Target="../media/image31.png"/><Relationship Id="rId15" Type="http://schemas.openxmlformats.org/officeDocument/2006/relationships/image" Target="../media/image16.png"/><Relationship Id="rId10" Type="http://schemas.openxmlformats.org/officeDocument/2006/relationships/image" Target="../media/image210.png"/><Relationship Id="rId4" Type="http://schemas.openxmlformats.org/officeDocument/2006/relationships/image" Target="../media/image30.png"/><Relationship Id="rId9" Type="http://schemas.openxmlformats.org/officeDocument/2006/relationships/image" Target="../media/image200.png"/><Relationship Id="rId1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jp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espen.afro.who.int/"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28.jpeg"/><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078799" y="1743708"/>
            <a:ext cx="9562040" cy="4216539"/>
          </a:xfrm>
          <a:prstGeom prst="rect">
            <a:avLst/>
          </a:prstGeom>
        </p:spPr>
        <p:txBody>
          <a:bodyPr wrap="square">
            <a:spAutoFit/>
          </a:bodyPr>
          <a:lstStyle/>
          <a:p>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600" b="1" dirty="0">
                <a:latin typeface="Helvetica Neue Light" panose="02000403000000020004" pitchFamily="2" charset="0"/>
                <a:ea typeface="Helvetica Neue Light" panose="02000403000000020004" pitchFamily="2" charset="0"/>
                <a:cs typeface="Calibri Light" charset="0"/>
              </a:rPr>
              <a:t>Day 1:</a:t>
            </a:r>
            <a:r>
              <a:rPr lang="en-GB" sz="3600"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600" b="1"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Data Analysis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rcRect l="80103" t="21858"/>
          <a:stretch>
            <a:fillRect/>
          </a:stretch>
        </p:blipFill>
        <p:spPr>
          <a:xfrm>
            <a:off x="9614532" y="0"/>
            <a:ext cx="2577468" cy="805421"/>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pic>
        <p:nvPicPr>
          <p:cNvPr id="4" name="Picture 3">
            <a:extLst>
              <a:ext uri="{FF2B5EF4-FFF2-40B4-BE49-F238E27FC236}">
                <a16:creationId xmlns:a16="http://schemas.microsoft.com/office/drawing/2014/main" id="{85ABD6FC-B9EE-B312-A897-D39F405AD4DF}"/>
              </a:ext>
            </a:extLst>
          </p:cNvPr>
          <p:cNvPicPr>
            <a:picLocks noChangeAspect="1"/>
          </p:cNvPicPr>
          <p:nvPr/>
        </p:nvPicPr>
        <p:blipFill>
          <a:blip r:embed="rId5"/>
          <a:stretch>
            <a:fillRect/>
          </a:stretch>
        </p:blipFill>
        <p:spPr>
          <a:xfrm>
            <a:off x="-10049" y="-4601"/>
            <a:ext cx="4029389" cy="846355"/>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88564" y="5563763"/>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8C084D2-F19A-8BD7-4E71-91AB7F2126FC}"/>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29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18110" y="5514581"/>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88242A35-6BBB-DC97-6ADF-CCAE3A83C96F}"/>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75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72492" y="5512359"/>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2E4027F-6491-8A4B-E33D-CCB775B8CF01}"/>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24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
        <p:nvSpPr>
          <p:cNvPr id="13" name="Rectangle 12">
            <a:extLst>
              <a:ext uri="{FF2B5EF4-FFF2-40B4-BE49-F238E27FC236}">
                <a16:creationId xmlns:a16="http://schemas.microsoft.com/office/drawing/2014/main" id="{D625F47C-063C-D06B-5123-1101C3B24244}"/>
              </a:ext>
            </a:extLst>
          </p:cNvPr>
          <p:cNvSpPr/>
          <p:nvPr/>
        </p:nvSpPr>
        <p:spPr>
          <a:xfrm>
            <a:off x="291578" y="57662"/>
            <a:ext cx="6595359" cy="6460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2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7450E98-1070-3E46-84C1-E41E3ABEFD68}"/>
              </a:ext>
            </a:extLst>
          </p:cNvPr>
          <p:cNvPicPr>
            <a:picLocks noChangeAspect="1"/>
          </p:cNvPicPr>
          <p:nvPr/>
        </p:nvPicPr>
        <p:blipFill rotWithShape="1">
          <a:blip r:embed="rId3"/>
          <a:srcRect t="15081" b="349"/>
          <a:stretch/>
        </p:blipFill>
        <p:spPr>
          <a:xfrm>
            <a:off x="4640093" y="135180"/>
            <a:ext cx="7509117" cy="4223096"/>
          </a:xfrm>
          <a:prstGeom prst="rect">
            <a:avLst/>
          </a:prstGeom>
        </p:spPr>
      </p:pic>
      <p:sp>
        <p:nvSpPr>
          <p:cNvPr id="10" name="TextBox 9">
            <a:extLst>
              <a:ext uri="{FF2B5EF4-FFF2-40B4-BE49-F238E27FC236}">
                <a16:creationId xmlns:a16="http://schemas.microsoft.com/office/drawing/2014/main" id="{A820AACD-BA05-D74E-B464-B3FA9E9E9731}"/>
              </a:ext>
            </a:extLst>
          </p:cNvPr>
          <p:cNvSpPr txBox="1"/>
          <p:nvPr/>
        </p:nvSpPr>
        <p:spPr>
          <a:xfrm>
            <a:off x="178977" y="135180"/>
            <a:ext cx="4461116" cy="3970318"/>
          </a:xfrm>
          <a:prstGeom prst="rect">
            <a:avLst/>
          </a:prstGeom>
          <a:solidFill>
            <a:schemeClr val="bg1"/>
          </a:solidFill>
        </p:spPr>
        <p:txBody>
          <a:bodyPr wrap="square" rtlCol="0">
            <a:spAutoFit/>
          </a:bodyPr>
          <a:lstStyle/>
          <a:p>
            <a:r>
              <a:rPr lang="en-US" b="1" dirty="0">
                <a:latin typeface="Helvetica" pitchFamily="2" charset="0"/>
              </a:rPr>
              <a:t>Suppose we want to map the following from this landscape:</a:t>
            </a:r>
          </a:p>
          <a:p>
            <a:endParaRPr lang="en-US" dirty="0">
              <a:latin typeface="Helvetica" pitchFamily="2" charset="0"/>
            </a:endParaRPr>
          </a:p>
          <a:p>
            <a:r>
              <a:rPr lang="en-US" b="1" dirty="0">
                <a:latin typeface="Helvetica" pitchFamily="2" charset="0"/>
              </a:rPr>
              <a:t>1. Physical objects:</a:t>
            </a:r>
          </a:p>
          <a:p>
            <a:pPr marL="285750" indent="-285750">
              <a:buFont typeface="Arial" panose="020B0604020202020204" pitchFamily="34" charset="0"/>
              <a:buChar char="•"/>
            </a:pPr>
            <a:r>
              <a:rPr lang="en-US" dirty="0">
                <a:latin typeface="Helvetica" pitchFamily="2" charset="0"/>
              </a:rPr>
              <a:t>Location of buildings</a:t>
            </a:r>
          </a:p>
          <a:p>
            <a:pPr marL="285750" indent="-285750">
              <a:buFont typeface="Arial" panose="020B0604020202020204" pitchFamily="34" charset="0"/>
              <a:buChar char="•"/>
            </a:pPr>
            <a:r>
              <a:rPr lang="en-US" dirty="0">
                <a:latin typeface="Helvetica" pitchFamily="2" charset="0"/>
              </a:rPr>
              <a:t>Farm plots</a:t>
            </a:r>
          </a:p>
          <a:p>
            <a:pPr marL="285750" indent="-285750">
              <a:buFont typeface="Arial" panose="020B0604020202020204" pitchFamily="34" charset="0"/>
              <a:buChar char="•"/>
            </a:pPr>
            <a:r>
              <a:rPr lang="en-US" dirty="0">
                <a:latin typeface="Helvetica" pitchFamily="2" charset="0"/>
              </a:rPr>
              <a:t>Locations of trees</a:t>
            </a:r>
          </a:p>
          <a:p>
            <a:pPr marL="285750" indent="-285750">
              <a:buFont typeface="Arial" panose="020B0604020202020204" pitchFamily="34" charset="0"/>
              <a:buChar char="•"/>
            </a:pPr>
            <a:r>
              <a:rPr lang="en-US" dirty="0">
                <a:latin typeface="Helvetica" pitchFamily="2" charset="0"/>
              </a:rPr>
              <a:t>Road network</a:t>
            </a:r>
          </a:p>
          <a:p>
            <a:pPr marL="285750" indent="-285750">
              <a:buFont typeface="Arial" panose="020B0604020202020204" pitchFamily="34" charset="0"/>
              <a:buChar char="•"/>
            </a:pPr>
            <a:r>
              <a:rPr lang="en-US" dirty="0">
                <a:latin typeface="Helvetica" pitchFamily="2" charset="0"/>
              </a:rPr>
              <a:t>Block areas (divided by the road)</a:t>
            </a:r>
          </a:p>
          <a:p>
            <a:pPr marL="285750" indent="-285750">
              <a:buFont typeface="Arial" panose="020B0604020202020204" pitchFamily="34" charset="0"/>
              <a:buChar char="•"/>
            </a:pPr>
            <a:endParaRPr lang="en-US" dirty="0">
              <a:latin typeface="Helvetica" pitchFamily="2" charset="0"/>
            </a:endParaRPr>
          </a:p>
          <a:p>
            <a:r>
              <a:rPr lang="en-US" b="1" dirty="0">
                <a:latin typeface="Helvetica" pitchFamily="2" charset="0"/>
              </a:rPr>
              <a:t>2. Levels of soil moisture across the landscape</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p:txBody>
      </p:sp>
      <p:sp>
        <p:nvSpPr>
          <p:cNvPr id="3" name="Slide Number Placeholder 3">
            <a:extLst>
              <a:ext uri="{FF2B5EF4-FFF2-40B4-BE49-F238E27FC236}">
                <a16:creationId xmlns:a16="http://schemas.microsoft.com/office/drawing/2014/main" id="{EA5AF31A-899C-D602-F28E-9A84F40EDC9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7181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1689463"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buildings</a:t>
            </a: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trees</a:t>
            </a:r>
          </a:p>
        </p:txBody>
      </p:sp>
      <p:sp>
        <p:nvSpPr>
          <p:cNvPr id="9" name="TextBox 8">
            <a:extLst>
              <a:ext uri="{FF2B5EF4-FFF2-40B4-BE49-F238E27FC236}">
                <a16:creationId xmlns:a16="http://schemas.microsoft.com/office/drawing/2014/main" id="{6CB99854-F212-6048-BFD0-822054698DBB}"/>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2404960"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Land-use plots (Farm)</a:t>
            </a:r>
            <a:endParaRPr lang="en-US" sz="1600" b="1" dirty="0">
              <a:solidFill>
                <a:srgbClr val="FF0000"/>
              </a:solidFill>
              <a:latin typeface="Helvetica" pitchFamily="2" charset="0"/>
            </a:endParaRPr>
          </a:p>
        </p:txBody>
      </p:sp>
      <p:sp>
        <p:nvSpPr>
          <p:cNvPr id="5" name="Slide Number Placeholder 3">
            <a:extLst>
              <a:ext uri="{FF2B5EF4-FFF2-40B4-BE49-F238E27FC236}">
                <a16:creationId xmlns:a16="http://schemas.microsoft.com/office/drawing/2014/main" id="{92C6FAEA-C622-0DD7-B2F6-08CF4ED07EA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83477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12950" y="11010"/>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67171" y="3259723"/>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5"/>
              <a:stretch>
                <a:fillRect/>
              </a:stretch>
            </p:blipFill>
            <p:spPr>
              <a:xfrm>
                <a:off x="142713" y="207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5"/>
              <a:stretch>
                <a:fillRect/>
              </a:stretch>
            </p:blipFill>
            <p:spPr>
              <a:xfrm>
                <a:off x="475353" y="214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8"/>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5"/>
              <a:stretch>
                <a:fillRect/>
              </a:stretch>
            </p:blipFill>
            <p:spPr>
              <a:xfrm>
                <a:off x="249633" y="2685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5"/>
              <a:stretch>
                <a:fillRect/>
              </a:stretch>
            </p:blipFill>
            <p:spPr>
              <a:xfrm>
                <a:off x="63123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5"/>
              <a:stretch>
                <a:fillRect/>
              </a:stretch>
            </p:blipFill>
            <p:spPr>
              <a:xfrm>
                <a:off x="892953" y="322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5"/>
              <a:stretch>
                <a:fillRect/>
              </a:stretch>
            </p:blipFill>
            <p:spPr>
              <a:xfrm>
                <a:off x="508833" y="3456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5"/>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5"/>
              <a:stretch>
                <a:fillRect/>
              </a:stretch>
            </p:blipFill>
            <p:spPr>
              <a:xfrm>
                <a:off x="1763433" y="4721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5"/>
              <a:stretch>
                <a:fillRect/>
              </a:stretch>
            </p:blipFill>
            <p:spPr>
              <a:xfrm>
                <a:off x="981153" y="525349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5"/>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5"/>
              <a:stretch>
                <a:fillRect/>
              </a:stretch>
            </p:blipFill>
            <p:spPr>
              <a:xfrm>
                <a:off x="1472193" y="5532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5"/>
              <a:stretch>
                <a:fillRect/>
              </a:stretch>
            </p:blipFill>
            <p:spPr>
              <a:xfrm>
                <a:off x="468873" y="568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5"/>
              <a:stretch>
                <a:fillRect/>
              </a:stretch>
            </p:blipFill>
            <p:spPr>
              <a:xfrm>
                <a:off x="273033" y="621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5"/>
              <a:stretch>
                <a:fillRect/>
              </a:stretch>
            </p:blipFill>
            <p:spPr>
              <a:xfrm>
                <a:off x="11236833" y="2600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5"/>
              <a:stretch>
                <a:fillRect/>
              </a:stretch>
            </p:blipFill>
            <p:spPr>
              <a:xfrm>
                <a:off x="11895993" y="1845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5"/>
              <a:stretch>
                <a:fillRect/>
              </a:stretch>
            </p:blipFill>
            <p:spPr>
              <a:xfrm>
                <a:off x="11268153" y="197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5"/>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5"/>
              <a:stretch>
                <a:fillRect/>
              </a:stretch>
            </p:blipFill>
            <p:spPr>
              <a:xfrm>
                <a:off x="1152231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5"/>
              <a:stretch>
                <a:fillRect/>
              </a:stretch>
            </p:blipFill>
            <p:spPr>
              <a:xfrm>
                <a:off x="1028175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5"/>
              <a:stretch>
                <a:fillRect/>
              </a:stretch>
            </p:blipFill>
            <p:spPr>
              <a:xfrm>
                <a:off x="10085193" y="1050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5"/>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5"/>
              <a:stretch>
                <a:fillRect/>
              </a:stretch>
            </p:blipFill>
            <p:spPr>
              <a:xfrm>
                <a:off x="11234673" y="213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30"/>
              <a:stretch>
                <a:fillRect/>
              </a:stretch>
            </p:blipFill>
            <p:spPr>
              <a:xfrm>
                <a:off x="7163793" y="6453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2"/>
              <a:stretch>
                <a:fillRect/>
              </a:stretch>
            </p:blipFill>
            <p:spPr>
              <a:xfrm>
                <a:off x="1722393" y="59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2"/>
              <a:stretch>
                <a:fillRect/>
              </a:stretch>
            </p:blipFill>
            <p:spPr>
              <a:xfrm>
                <a:off x="2099313" y="6402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2"/>
              <a:stretch>
                <a:fillRect/>
              </a:stretch>
            </p:blipFill>
            <p:spPr>
              <a:xfrm>
                <a:off x="2499273" y="6336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2"/>
              <a:stretch>
                <a:fillRect/>
              </a:stretch>
            </p:blipFill>
            <p:spPr>
              <a:xfrm>
                <a:off x="2263113" y="5689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2"/>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2"/>
              <a:stretch>
                <a:fillRect/>
              </a:stretch>
            </p:blipFill>
            <p:spPr>
              <a:xfrm>
                <a:off x="289203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2"/>
              <a:stretch>
                <a:fillRect/>
              </a:stretch>
            </p:blipFill>
            <p:spPr>
              <a:xfrm>
                <a:off x="3077073" y="5278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2"/>
              <a:stretch>
                <a:fillRect/>
              </a:stretch>
            </p:blipFill>
            <p:spPr>
              <a:xfrm>
                <a:off x="3912273" y="6578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2"/>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2"/>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2"/>
              <a:stretch>
                <a:fillRect/>
              </a:stretch>
            </p:blipFill>
            <p:spPr>
              <a:xfrm>
                <a:off x="4522833" y="550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2"/>
              <a:stretch>
                <a:fillRect/>
              </a:stretch>
            </p:blipFill>
            <p:spPr>
              <a:xfrm>
                <a:off x="436911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2"/>
              <a:stretch>
                <a:fillRect/>
              </a:stretch>
            </p:blipFill>
            <p:spPr>
              <a:xfrm>
                <a:off x="4174713" y="542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2"/>
              <a:stretch>
                <a:fillRect/>
              </a:stretch>
            </p:blipFill>
            <p:spPr>
              <a:xfrm>
                <a:off x="4594833" y="5102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7"/>
              <a:stretch>
                <a:fillRect/>
              </a:stretch>
            </p:blipFill>
            <p:spPr>
              <a:xfrm>
                <a:off x="494151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2"/>
              <a:stretch>
                <a:fillRect/>
              </a:stretch>
            </p:blipFill>
            <p:spPr>
              <a:xfrm>
                <a:off x="4765113" y="4393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2"/>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2"/>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2"/>
              <a:stretch>
                <a:fillRect/>
              </a:stretch>
            </p:blipFill>
            <p:spPr>
              <a:xfrm>
                <a:off x="3165993" y="2789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2"/>
              <a:stretch>
                <a:fillRect/>
              </a:stretch>
            </p:blipFill>
            <p:spPr>
              <a:xfrm>
                <a:off x="2925513" y="2794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2"/>
              <a:stretch>
                <a:fillRect/>
              </a:stretch>
            </p:blipFill>
            <p:spPr>
              <a:xfrm>
                <a:off x="2423313" y="2454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2"/>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2"/>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2"/>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2"/>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2"/>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2"/>
              <a:stretch>
                <a:fillRect/>
              </a:stretch>
            </p:blipFill>
            <p:spPr>
              <a:xfrm>
                <a:off x="62691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2"/>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2"/>
              <a:stretch>
                <a:fillRect/>
              </a:stretch>
            </p:blipFill>
            <p:spPr>
              <a:xfrm>
                <a:off x="94833" y="493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2"/>
              <a:stretch>
                <a:fillRect/>
              </a:stretch>
            </p:blipFill>
            <p:spPr>
              <a:xfrm>
                <a:off x="422793" y="541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2"/>
              <a:stretch>
                <a:fillRect/>
              </a:stretch>
            </p:blipFill>
            <p:spPr>
              <a:xfrm>
                <a:off x="54087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2"/>
              <a:stretch>
                <a:fillRect/>
              </a:stretch>
            </p:blipFill>
            <p:spPr>
              <a:xfrm>
                <a:off x="266553" y="1694535"/>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2"/>
              <a:stretch>
                <a:fillRect/>
              </a:stretch>
            </p:blipFill>
            <p:spPr>
              <a:xfrm>
                <a:off x="9933273" y="1892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2"/>
              <a:stretch>
                <a:fillRect/>
              </a:stretch>
            </p:blipFill>
            <p:spPr>
              <a:xfrm>
                <a:off x="1181463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2"/>
              <a:stretch>
                <a:fillRect/>
              </a:stretch>
            </p:blipFill>
            <p:spPr>
              <a:xfrm>
                <a:off x="1184199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2"/>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2"/>
              <a:stretch>
                <a:fillRect/>
              </a:stretch>
            </p:blipFill>
            <p:spPr>
              <a:xfrm>
                <a:off x="10831113" y="28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2"/>
              <a:stretch>
                <a:fillRect/>
              </a:stretch>
            </p:blipFill>
            <p:spPr>
              <a:xfrm>
                <a:off x="11922633" y="524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2"/>
              <a:stretch>
                <a:fillRect/>
              </a:stretch>
            </p:blipFill>
            <p:spPr>
              <a:xfrm>
                <a:off x="1110507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2"/>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2"/>
              <a:stretch>
                <a:fillRect/>
              </a:stretch>
            </p:blipFill>
            <p:spPr>
              <a:xfrm>
                <a:off x="10924648" y="5191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2"/>
              <a:stretch>
                <a:fillRect/>
              </a:stretch>
            </p:blipFill>
            <p:spPr>
              <a:xfrm>
                <a:off x="1092795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2"/>
              <a:stretch>
                <a:fillRect/>
              </a:stretch>
            </p:blipFill>
            <p:spPr>
              <a:xfrm>
                <a:off x="10329273" y="215893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CD4F25DE-1F11-8046-9FBD-CBA1C7251583}"/>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33" name="Rectangle 132">
            <a:extLst>
              <a:ext uri="{FF2B5EF4-FFF2-40B4-BE49-F238E27FC236}">
                <a16:creationId xmlns:a16="http://schemas.microsoft.com/office/drawing/2014/main" id="{B942DA47-31CF-3A42-B426-87E99A579F06}"/>
              </a:ext>
            </a:extLst>
          </p:cNvPr>
          <p:cNvSpPr/>
          <p:nvPr/>
        </p:nvSpPr>
        <p:spPr>
          <a:xfrm>
            <a:off x="9725452" y="4390039"/>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2F8C1800-D1A3-F9CA-4E4D-9307D0D615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3609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4"/>
              <a:stretch>
                <a:fillRect/>
              </a:stretch>
            </p:blipFill>
            <p:spPr>
              <a:xfrm>
                <a:off x="142353" y="207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4"/>
              <a:stretch>
                <a:fillRect/>
              </a:stretch>
            </p:blipFill>
            <p:spPr>
              <a:xfrm>
                <a:off x="474993" y="213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7"/>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4"/>
              <a:stretch>
                <a:fillRect/>
              </a:stretch>
            </p:blipFill>
            <p:spPr>
              <a:xfrm>
                <a:off x="249633" y="268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4"/>
              <a:stretch>
                <a:fillRect/>
              </a:stretch>
            </p:blipFill>
            <p:spPr>
              <a:xfrm>
                <a:off x="63087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4"/>
              <a:stretch>
                <a:fillRect/>
              </a:stretch>
            </p:blipFill>
            <p:spPr>
              <a:xfrm>
                <a:off x="892953" y="321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4"/>
              <a:stretch>
                <a:fillRect/>
              </a:stretch>
            </p:blipFill>
            <p:spPr>
              <a:xfrm>
                <a:off x="508833" y="3456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4"/>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4"/>
              <a:stretch>
                <a:fillRect/>
              </a:stretch>
            </p:blipFill>
            <p:spPr>
              <a:xfrm>
                <a:off x="1763073" y="47210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4"/>
              <a:stretch>
                <a:fillRect/>
              </a:stretch>
            </p:blipFill>
            <p:spPr>
              <a:xfrm>
                <a:off x="980793" y="525313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4"/>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4"/>
              <a:stretch>
                <a:fillRect/>
              </a:stretch>
            </p:blipFill>
            <p:spPr>
              <a:xfrm>
                <a:off x="1472193" y="553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4"/>
              <a:stretch>
                <a:fillRect/>
              </a:stretch>
            </p:blipFill>
            <p:spPr>
              <a:xfrm>
                <a:off x="468513" y="568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4"/>
              <a:stretch>
                <a:fillRect/>
              </a:stretch>
            </p:blipFill>
            <p:spPr>
              <a:xfrm>
                <a:off x="272673" y="621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4"/>
              <a:stretch>
                <a:fillRect/>
              </a:stretch>
            </p:blipFill>
            <p:spPr>
              <a:xfrm>
                <a:off x="11236833" y="260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4"/>
              <a:stretch>
                <a:fillRect/>
              </a:stretch>
            </p:blipFill>
            <p:spPr>
              <a:xfrm>
                <a:off x="11895633" y="1844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4"/>
              <a:stretch>
                <a:fillRect/>
              </a:stretch>
            </p:blipFill>
            <p:spPr>
              <a:xfrm>
                <a:off x="11267793" y="1969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4"/>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4"/>
              <a:stretch>
                <a:fillRect/>
              </a:stretch>
            </p:blipFill>
            <p:spPr>
              <a:xfrm>
                <a:off x="1152195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4"/>
              <a:stretch>
                <a:fillRect/>
              </a:stretch>
            </p:blipFill>
            <p:spPr>
              <a:xfrm>
                <a:off x="1028139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4"/>
              <a:stretch>
                <a:fillRect/>
              </a:stretch>
            </p:blipFill>
            <p:spPr>
              <a:xfrm>
                <a:off x="10085193" y="1050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4"/>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4"/>
              <a:stretch>
                <a:fillRect/>
              </a:stretch>
            </p:blipFill>
            <p:spPr>
              <a:xfrm>
                <a:off x="11234673" y="213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29"/>
              <a:stretch>
                <a:fillRect/>
              </a:stretch>
            </p:blipFill>
            <p:spPr>
              <a:xfrm>
                <a:off x="7163793" y="6452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1"/>
              <a:stretch>
                <a:fillRect/>
              </a:stretch>
            </p:blipFill>
            <p:spPr>
              <a:xfrm>
                <a:off x="1722033" y="5901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1"/>
              <a:stretch>
                <a:fillRect/>
              </a:stretch>
            </p:blipFill>
            <p:spPr>
              <a:xfrm>
                <a:off x="2099313" y="6402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1"/>
              <a:stretch>
                <a:fillRect/>
              </a:stretch>
            </p:blipFill>
            <p:spPr>
              <a:xfrm>
                <a:off x="2498913" y="6335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1"/>
              <a:stretch>
                <a:fillRect/>
              </a:stretch>
            </p:blipFill>
            <p:spPr>
              <a:xfrm>
                <a:off x="2262753" y="5689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1"/>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1"/>
              <a:stretch>
                <a:fillRect/>
              </a:stretch>
            </p:blipFill>
            <p:spPr>
              <a:xfrm>
                <a:off x="289167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1"/>
              <a:stretch>
                <a:fillRect/>
              </a:stretch>
            </p:blipFill>
            <p:spPr>
              <a:xfrm>
                <a:off x="3076713" y="5278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1"/>
              <a:stretch>
                <a:fillRect/>
              </a:stretch>
            </p:blipFill>
            <p:spPr>
              <a:xfrm>
                <a:off x="3912273" y="657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1"/>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1"/>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1"/>
              <a:stretch>
                <a:fillRect/>
              </a:stretch>
            </p:blipFill>
            <p:spPr>
              <a:xfrm>
                <a:off x="4522833" y="550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1"/>
              <a:stretch>
                <a:fillRect/>
              </a:stretch>
            </p:blipFill>
            <p:spPr>
              <a:xfrm>
                <a:off x="436875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1"/>
              <a:stretch>
                <a:fillRect/>
              </a:stretch>
            </p:blipFill>
            <p:spPr>
              <a:xfrm>
                <a:off x="4174353" y="542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1"/>
              <a:stretch>
                <a:fillRect/>
              </a:stretch>
            </p:blipFill>
            <p:spPr>
              <a:xfrm>
                <a:off x="4594833" y="5102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6"/>
              <a:stretch>
                <a:fillRect/>
              </a:stretch>
            </p:blipFill>
            <p:spPr>
              <a:xfrm>
                <a:off x="494115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1"/>
              <a:stretch>
                <a:fillRect/>
              </a:stretch>
            </p:blipFill>
            <p:spPr>
              <a:xfrm>
                <a:off x="4765113" y="4392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1"/>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1"/>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1"/>
              <a:stretch>
                <a:fillRect/>
              </a:stretch>
            </p:blipFill>
            <p:spPr>
              <a:xfrm>
                <a:off x="3165993" y="278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1"/>
              <a:stretch>
                <a:fillRect/>
              </a:stretch>
            </p:blipFill>
            <p:spPr>
              <a:xfrm>
                <a:off x="2925513" y="2794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1"/>
              <a:stretch>
                <a:fillRect/>
              </a:stretch>
            </p:blipFill>
            <p:spPr>
              <a:xfrm>
                <a:off x="2423313" y="245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1"/>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1"/>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1"/>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1"/>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1"/>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1"/>
              <a:stretch>
                <a:fillRect/>
              </a:stretch>
            </p:blipFill>
            <p:spPr>
              <a:xfrm>
                <a:off x="62655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1"/>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1"/>
              <a:stretch>
                <a:fillRect/>
              </a:stretch>
            </p:blipFill>
            <p:spPr>
              <a:xfrm>
                <a:off x="94833" y="4935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1"/>
              <a:stretch>
                <a:fillRect/>
              </a:stretch>
            </p:blipFill>
            <p:spPr>
              <a:xfrm>
                <a:off x="422433" y="541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1"/>
              <a:stretch>
                <a:fillRect/>
              </a:stretch>
            </p:blipFill>
            <p:spPr>
              <a:xfrm>
                <a:off x="54051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1"/>
              <a:stretch>
                <a:fillRect/>
              </a:stretch>
            </p:blipFill>
            <p:spPr>
              <a:xfrm>
                <a:off x="266553" y="1695821"/>
                <a:ext cx="8028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1"/>
              <a:stretch>
                <a:fillRect/>
              </a:stretch>
            </p:blipFill>
            <p:spPr>
              <a:xfrm>
                <a:off x="9932913" y="1892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1"/>
              <a:stretch>
                <a:fillRect/>
              </a:stretch>
            </p:blipFill>
            <p:spPr>
              <a:xfrm>
                <a:off x="1181427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1"/>
              <a:stretch>
                <a:fillRect/>
              </a:stretch>
            </p:blipFill>
            <p:spPr>
              <a:xfrm>
                <a:off x="1184163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1"/>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1"/>
              <a:stretch>
                <a:fillRect/>
              </a:stretch>
            </p:blipFill>
            <p:spPr>
              <a:xfrm>
                <a:off x="10830753" y="287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1"/>
              <a:stretch>
                <a:fillRect/>
              </a:stretch>
            </p:blipFill>
            <p:spPr>
              <a:xfrm>
                <a:off x="11922273" y="5241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1"/>
              <a:stretch>
                <a:fillRect/>
              </a:stretch>
            </p:blipFill>
            <p:spPr>
              <a:xfrm>
                <a:off x="1110471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1"/>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1"/>
              <a:stretch>
                <a:fillRect/>
              </a:stretch>
            </p:blipFill>
            <p:spPr>
              <a:xfrm>
                <a:off x="10924288" y="51883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1"/>
              <a:stretch>
                <a:fillRect/>
              </a:stretch>
            </p:blipFill>
            <p:spPr>
              <a:xfrm>
                <a:off x="1092759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1"/>
              <a:stretch>
                <a:fillRect/>
              </a:stretch>
            </p:blipFill>
            <p:spPr>
              <a:xfrm>
                <a:off x="10329273" y="215857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F956B8E-73CC-064F-9BAD-33F0E12BAD18}"/>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13" name="Rectangle 112">
            <a:extLst>
              <a:ext uri="{FF2B5EF4-FFF2-40B4-BE49-F238E27FC236}">
                <a16:creationId xmlns:a16="http://schemas.microsoft.com/office/drawing/2014/main" id="{4BC91F8D-21E5-6040-8D9B-143F8B85C964}"/>
              </a:ext>
            </a:extLst>
          </p:cNvPr>
          <p:cNvSpPr/>
          <p:nvPr/>
        </p:nvSpPr>
        <p:spPr>
          <a:xfrm>
            <a:off x="9745350" y="4360222"/>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76E3924C-808E-10E6-9132-8766E8858FE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41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799" y="371940"/>
            <a:ext cx="3235953"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10370787" y="54759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10307787" y="48459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799" y="1324756"/>
            <a:ext cx="3235951"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3235950"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323595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10370427" y="1029953"/>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10307427" y="967313"/>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10080001" y="1510665"/>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10127236" y="1859559"/>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799" y="2252275"/>
            <a:ext cx="3235949"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10127236" y="2346156"/>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98897" y="3298972"/>
            <a:ext cx="11994205" cy="3416320"/>
          </a:xfrm>
          <a:prstGeom prst="rect">
            <a:avLst/>
          </a:prstGeom>
          <a:noFill/>
        </p:spPr>
        <p:txBody>
          <a:bodyPr wrap="square" rtlCol="0">
            <a:spAutoFit/>
          </a:bodyPr>
          <a:lstStyle/>
          <a:p>
            <a:r>
              <a:rPr lang="en-US" dirty="0">
                <a:latin typeface="Helvetica" pitchFamily="2" charset="0"/>
              </a:rPr>
              <a:t>The above objects listed are called “</a:t>
            </a:r>
            <a:r>
              <a:rPr lang="en-US" b="1" dirty="0">
                <a:latin typeface="Helvetica" pitchFamily="2" charset="0"/>
              </a:rPr>
              <a:t>Features</a:t>
            </a:r>
            <a:r>
              <a:rPr lang="en-US" dirty="0">
                <a:latin typeface="Helvetica" pitchFamily="2" charset="0"/>
              </a:rPr>
              <a:t>”. A feature can be described according to its characteristics which is termed an “</a:t>
            </a:r>
            <a:r>
              <a:rPr lang="en-US" b="1" dirty="0">
                <a:latin typeface="Helvetica" pitchFamily="2" charset="0"/>
              </a:rPr>
              <a:t>Attribute</a:t>
            </a:r>
            <a:r>
              <a:rPr lang="en-US" dirty="0">
                <a:latin typeface="Helvetica" pitchFamily="2" charset="0"/>
              </a:rPr>
              <a:t>” in GIS. The attribute of a feature can be a </a:t>
            </a:r>
            <a:r>
              <a:rPr lang="en-US" b="1" dirty="0">
                <a:latin typeface="Helvetica" pitchFamily="2" charset="0"/>
              </a:rPr>
              <a:t>numeric</a:t>
            </a:r>
            <a:r>
              <a:rPr lang="en-US" dirty="0">
                <a:latin typeface="Helvetica" pitchFamily="2" charset="0"/>
              </a:rPr>
              <a:t> or </a:t>
            </a:r>
            <a:r>
              <a:rPr lang="en-US" b="1" dirty="0">
                <a:latin typeface="Helvetica" pitchFamily="2" charset="0"/>
              </a:rPr>
              <a:t>text</a:t>
            </a:r>
            <a:r>
              <a:rPr lang="en-US" dirty="0">
                <a:latin typeface="Helvetica" pitchFamily="2" charset="0"/>
              </a:rPr>
              <a:t> observation. </a:t>
            </a:r>
          </a:p>
          <a:p>
            <a:endParaRPr lang="en-US" dirty="0">
              <a:latin typeface="Helvetica" pitchFamily="2" charset="0"/>
            </a:endParaRPr>
          </a:p>
          <a:p>
            <a:r>
              <a:rPr lang="en-US" b="1" dirty="0">
                <a:latin typeface="Helvetica" pitchFamily="2" charset="0"/>
              </a:rPr>
              <a:t>For example:</a:t>
            </a:r>
          </a:p>
          <a:p>
            <a:pPr marL="285750" indent="-285750">
              <a:buFont typeface="Wingdings" pitchFamily="2" charset="2"/>
              <a:buChar char="§"/>
            </a:pPr>
            <a:r>
              <a:rPr lang="en-US" dirty="0">
                <a:latin typeface="Helvetica" pitchFamily="2" charset="0"/>
              </a:rPr>
              <a:t>A building is a </a:t>
            </a:r>
            <a:r>
              <a:rPr lang="en-US" b="1" dirty="0">
                <a:latin typeface="Helvetica" pitchFamily="2" charset="0"/>
              </a:rPr>
              <a:t>point</a:t>
            </a:r>
            <a:r>
              <a:rPr lang="en-US" dirty="0">
                <a:latin typeface="Helvetica" pitchFamily="2" charset="0"/>
              </a:rPr>
              <a:t> </a:t>
            </a:r>
            <a:r>
              <a:rPr lang="en-US" b="1" dirty="0">
                <a:latin typeface="Helvetica" pitchFamily="2" charset="0"/>
              </a:rPr>
              <a:t>feature</a:t>
            </a:r>
            <a:r>
              <a:rPr lang="en-US" dirty="0">
                <a:latin typeface="Helvetica" pitchFamily="2" charset="0"/>
              </a:rPr>
              <a:t> on this map, the number of people living a building is a </a:t>
            </a:r>
            <a:r>
              <a:rPr lang="en-US" b="1" dirty="0">
                <a:latin typeface="Helvetica" pitchFamily="2" charset="0"/>
              </a:rPr>
              <a:t>numeric</a:t>
            </a:r>
            <a:r>
              <a:rPr lang="en-US" dirty="0">
                <a:latin typeface="Helvetica" pitchFamily="2" charset="0"/>
              </a:rPr>
              <a:t> </a:t>
            </a:r>
            <a:r>
              <a:rPr lang="en-US" b="1" dirty="0">
                <a:latin typeface="Helvetica" pitchFamily="2" charset="0"/>
              </a:rPr>
              <a:t>attribute</a:t>
            </a:r>
            <a:r>
              <a:rPr lang="en-US" dirty="0">
                <a:latin typeface="Helvetica" pitchFamily="2" charset="0"/>
              </a:rPr>
              <a:t> describing this </a:t>
            </a:r>
            <a:r>
              <a:rPr lang="en-US" b="1" dirty="0">
                <a:latin typeface="Helvetica" pitchFamily="2" charset="0"/>
              </a:rPr>
              <a:t>feature</a:t>
            </a:r>
            <a:r>
              <a:rPr lang="en-US" dirty="0">
                <a:latin typeface="Helvetica" pitchFamily="2" charset="0"/>
              </a:rPr>
              <a:t>. Type of building (i.e., Victorian or modern) is a </a:t>
            </a:r>
            <a:r>
              <a:rPr lang="en-US" b="1" dirty="0">
                <a:latin typeface="Helvetica" pitchFamily="2" charset="0"/>
              </a:rPr>
              <a:t>text attribute</a:t>
            </a:r>
          </a:p>
          <a:p>
            <a:endParaRPr lang="en-US" dirty="0">
              <a:latin typeface="Helvetica" pitchFamily="2" charset="0"/>
            </a:endParaRPr>
          </a:p>
          <a:p>
            <a:pPr marL="285750" indent="-285750">
              <a:buFont typeface="Wingdings" pitchFamily="2" charset="2"/>
              <a:buChar char="§"/>
            </a:pPr>
            <a:r>
              <a:rPr lang="en-US" dirty="0">
                <a:latin typeface="Helvetica" pitchFamily="2" charset="0"/>
              </a:rPr>
              <a:t>The road network is a </a:t>
            </a:r>
            <a:r>
              <a:rPr lang="en-US" b="1" dirty="0">
                <a:latin typeface="Helvetica" pitchFamily="2" charset="0"/>
              </a:rPr>
              <a:t>polyline feature</a:t>
            </a:r>
            <a:r>
              <a:rPr lang="en-US" dirty="0">
                <a:latin typeface="Helvetica" pitchFamily="2" charset="0"/>
              </a:rPr>
              <a:t>, the length (or distance (m)) of the road is a </a:t>
            </a:r>
            <a:r>
              <a:rPr lang="en-US" b="1" dirty="0">
                <a:latin typeface="Helvetica" pitchFamily="2" charset="0"/>
              </a:rPr>
              <a:t>numeric attribute</a:t>
            </a:r>
            <a:r>
              <a:rPr lang="en-US" dirty="0">
                <a:latin typeface="Helvetica" pitchFamily="2" charset="0"/>
              </a:rPr>
              <a:t> describing the road</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r>
              <a:rPr lang="en-US" dirty="0">
                <a:latin typeface="Helvetica" pitchFamily="2" charset="0"/>
              </a:rPr>
              <a:t>Land-use plot is a </a:t>
            </a:r>
            <a:r>
              <a:rPr lang="en-US" b="1" dirty="0">
                <a:latin typeface="Helvetica" pitchFamily="2" charset="0"/>
              </a:rPr>
              <a:t>polygon (or area) feature</a:t>
            </a:r>
            <a:r>
              <a:rPr lang="en-US" dirty="0">
                <a:latin typeface="Helvetica" pitchFamily="2" charset="0"/>
              </a:rPr>
              <a:t>, the type of land-use (i.e., farming) is the </a:t>
            </a:r>
            <a:r>
              <a:rPr lang="en-US" b="1" dirty="0">
                <a:latin typeface="Helvetica" pitchFamily="2" charset="0"/>
              </a:rPr>
              <a:t>text attribute</a:t>
            </a:r>
            <a:r>
              <a:rPr lang="en-US" dirty="0">
                <a:latin typeface="Helvetica" pitchFamily="2" charset="0"/>
              </a:rPr>
              <a:t> describing what that polygon is etc. </a:t>
            </a:r>
          </a:p>
        </p:txBody>
      </p:sp>
      <p:sp>
        <p:nvSpPr>
          <p:cNvPr id="6" name="Slide Number Placeholder 3">
            <a:extLst>
              <a:ext uri="{FF2B5EF4-FFF2-40B4-BE49-F238E27FC236}">
                <a16:creationId xmlns:a16="http://schemas.microsoft.com/office/drawing/2014/main" id="{34ED7339-C0D7-A92F-E1E5-0A070FA198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938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6" y="1248757"/>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2000" b="1" dirty="0">
                <a:latin typeface="Helvetica Neue Light" panose="02000403000000020004" pitchFamily="2" charset="0"/>
                <a:ea typeface="Helvetica Neue Light" panose="02000403000000020004" pitchFamily="2" charset="0"/>
              </a:rPr>
              <a:t>Today’s Lecture</a:t>
            </a:r>
          </a:p>
          <a:p>
            <a:pPr algn="just"/>
            <a:endParaRPr lang="en-US" altLang="en-US" sz="1600" b="1"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An introduction to what Spatial Data Analysis is, and scientific (or geographically) theory the area is grounded on</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What are the different types of spatial data, and their features</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What are the common spatial analytical techniques</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Using RStudio as a GIS</a:t>
            </a:r>
          </a:p>
          <a:p>
            <a:pPr algn="just"/>
            <a:endParaRPr lang="en-US" altLang="en-US" sz="1600" dirty="0">
              <a:latin typeface="Helvetica Neue Light" panose="02000403000000020004" pitchFamily="2" charset="0"/>
              <a:ea typeface="Helvetica Neue Light" panose="02000403000000020004" pitchFamily="2" charset="0"/>
            </a:endParaRPr>
          </a:p>
          <a:p>
            <a:pPr algn="just"/>
            <a:r>
              <a:rPr lang="en-US" altLang="en-US" sz="2000" b="1" dirty="0">
                <a:latin typeface="Helvetica Neue Light" panose="02000403000000020004" pitchFamily="2" charset="0"/>
                <a:ea typeface="Helvetica Neue Light" panose="02000403000000020004" pitchFamily="2" charset="0"/>
              </a:rPr>
              <a:t>Schedule </a:t>
            </a:r>
            <a:r>
              <a:rPr lang="en-US" altLang="en-US" sz="2000" dirty="0">
                <a:latin typeface="Helvetica Neue Light" panose="02000403000000020004" pitchFamily="2" charset="0"/>
                <a:ea typeface="Helvetica Neue Light" panose="02000403000000020004" pitchFamily="2" charset="0"/>
              </a:rPr>
              <a:t> </a:t>
            </a:r>
          </a:p>
          <a:p>
            <a:endParaRPr lang="en-US" altLang="en-US"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solidFill>
                  <a:srgbClr val="EB907C"/>
                </a:solidFill>
                <a:latin typeface="Helvetica Neue Light" panose="02000403000000020004" pitchFamily="2" charset="0"/>
                <a:ea typeface="Helvetica Neue Light" panose="02000403000000020004" pitchFamily="2" charset="0"/>
              </a:rPr>
              <a:t>Wednesday 17</a:t>
            </a:r>
            <a:r>
              <a:rPr lang="en-US" altLang="en-US" sz="1600" b="1" baseline="30000" dirty="0">
                <a:solidFill>
                  <a:srgbClr val="EB907C"/>
                </a:solidFill>
                <a:latin typeface="Helvetica Neue Light" panose="02000403000000020004" pitchFamily="2" charset="0"/>
                <a:ea typeface="Helvetica Neue Light" panose="02000403000000020004" pitchFamily="2" charset="0"/>
              </a:rPr>
              <a:t>th </a:t>
            </a:r>
            <a:r>
              <a:rPr lang="en-US" altLang="en-US" sz="1600" b="1" dirty="0">
                <a:solidFill>
                  <a:srgbClr val="EB907C"/>
                </a:solidFill>
                <a:latin typeface="Helvetica Neue Light" panose="02000403000000020004" pitchFamily="2" charset="0"/>
                <a:ea typeface="Helvetica Neue Light" panose="02000403000000020004" pitchFamily="2" charset="0"/>
              </a:rPr>
              <a:t>(15:45-17:00): Lecture – Introduction to Spatial Data Analysis</a:t>
            </a:r>
          </a:p>
          <a:p>
            <a:pPr marL="285750" indent="-285750">
              <a:buFont typeface="Arial" panose="020B0604020202020204" pitchFamily="34" charset="0"/>
              <a:buChar char="•"/>
            </a:pPr>
            <a:endParaRPr lang="en-US" altLang="en-US"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solidFill>
                  <a:srgbClr val="0096FF"/>
                </a:solidFill>
                <a:latin typeface="Helvetica Neue Light" panose="02000403000000020004" pitchFamily="2" charset="0"/>
                <a:ea typeface="Helvetica Neue Light" panose="02000403000000020004" pitchFamily="2" charset="0"/>
              </a:rPr>
              <a:t>Thursday 18</a:t>
            </a:r>
            <a:r>
              <a:rPr lang="en-US" altLang="en-US" sz="1600" b="1" baseline="30000" dirty="0">
                <a:solidFill>
                  <a:srgbClr val="0096FF"/>
                </a:solidFill>
                <a:latin typeface="Helvetica Neue Light" panose="02000403000000020004" pitchFamily="2" charset="0"/>
                <a:ea typeface="Helvetica Neue Light" panose="02000403000000020004" pitchFamily="2" charset="0"/>
              </a:rPr>
              <a:t>th</a:t>
            </a:r>
            <a:r>
              <a:rPr lang="en-US" altLang="en-US" sz="1600" b="1" dirty="0">
                <a:solidFill>
                  <a:srgbClr val="0096FF"/>
                </a:solidFill>
                <a:latin typeface="Helvetica Neue Light" panose="02000403000000020004" pitchFamily="2" charset="0"/>
                <a:ea typeface="Helvetica Neue Light" panose="02000403000000020004" pitchFamily="2" charset="0"/>
              </a:rPr>
              <a:t> (11:00-12:30): Practical on Spatial Data Analysis in RStudio (Part 1) </a:t>
            </a:r>
          </a:p>
          <a:p>
            <a:pPr marL="285750" indent="-285750">
              <a:buFont typeface="Arial" panose="020B0604020202020204" pitchFamily="34" charset="0"/>
              <a:buChar char="•"/>
            </a:pPr>
            <a:endParaRPr lang="en-US" altLang="en-US"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solidFill>
                  <a:srgbClr val="009193"/>
                </a:solidFill>
                <a:latin typeface="Helvetica Neue Light" panose="02000403000000020004" pitchFamily="2" charset="0"/>
                <a:ea typeface="Helvetica Neue Light" panose="02000403000000020004" pitchFamily="2" charset="0"/>
              </a:rPr>
              <a:t>Friday 19</a:t>
            </a:r>
            <a:r>
              <a:rPr lang="en-US" altLang="en-US" sz="1600" b="1" baseline="30000" dirty="0">
                <a:solidFill>
                  <a:srgbClr val="009193"/>
                </a:solidFill>
                <a:latin typeface="Helvetica Neue Light" panose="02000403000000020004" pitchFamily="2" charset="0"/>
                <a:ea typeface="Helvetica Neue Light" panose="02000403000000020004" pitchFamily="2" charset="0"/>
              </a:rPr>
              <a:t>th</a:t>
            </a:r>
            <a:r>
              <a:rPr lang="en-US" altLang="en-US" sz="1600" b="1" dirty="0">
                <a:solidFill>
                  <a:srgbClr val="009193"/>
                </a:solidFill>
                <a:latin typeface="Helvetica Neue Light" panose="02000403000000020004" pitchFamily="2" charset="0"/>
                <a:ea typeface="Helvetica Neue Light" panose="02000403000000020004" pitchFamily="2" charset="0"/>
              </a:rPr>
              <a:t> (14:00-15:30): Practical on Spatial Data Analysis in RStudio (Part 2)</a:t>
            </a:r>
            <a:endParaRPr lang="en-US" altLang="en-US" sz="1600" b="1" dirty="0">
              <a:latin typeface="Helvetica Neue Light" panose="02000403000000020004" pitchFamily="2" charset="0"/>
              <a:ea typeface="Helvetica Neue Light" panose="02000403000000020004" pitchFamily="2" charset="0"/>
            </a:endParaRP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253116"/>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Structure of this session</a:t>
            </a:r>
          </a:p>
        </p:txBody>
      </p:sp>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
        <p:nvSpPr>
          <p:cNvPr id="15" name="TextBox 14">
            <a:extLst>
              <a:ext uri="{FF2B5EF4-FFF2-40B4-BE49-F238E27FC236}">
                <a16:creationId xmlns:a16="http://schemas.microsoft.com/office/drawing/2014/main" id="{85BFC9EC-F09A-C869-C2B0-82545363A233}"/>
              </a:ext>
            </a:extLst>
          </p:cNvPr>
          <p:cNvSpPr txBox="1"/>
          <p:nvPr/>
        </p:nvSpPr>
        <p:spPr>
          <a:xfrm>
            <a:off x="252546" y="5871539"/>
            <a:ext cx="7833675" cy="646331"/>
          </a:xfrm>
          <a:prstGeom prst="rect">
            <a:avLst/>
          </a:prstGeom>
          <a:solidFill>
            <a:schemeClr val="accent1"/>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goal of the practical is to introduce to RStudio and get you to generate maps in a programmatic way as opposed to the point-and-click approach</a:t>
            </a:r>
          </a:p>
        </p:txBody>
      </p:sp>
    </p:spTree>
    <p:extLst>
      <p:ext uri="{BB962C8B-B14F-4D97-AF65-F5344CB8AC3E}">
        <p14:creationId xmlns:p14="http://schemas.microsoft.com/office/powerpoint/2010/main" val="305247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A81C5DD-17E7-DB06-11E6-0C085F9FCBF9}"/>
              </a:ext>
            </a:extLst>
          </p:cNvPr>
          <p:cNvPicPr>
            <a:picLocks noChangeAspect="1"/>
          </p:cNvPicPr>
          <p:nvPr/>
        </p:nvPicPr>
        <p:blipFill rotWithShape="1">
          <a:blip r:embed="rId3"/>
          <a:srcRect t="15081" b="349"/>
          <a:stretch/>
        </p:blipFill>
        <p:spPr>
          <a:xfrm>
            <a:off x="0" y="0"/>
            <a:ext cx="12194259" cy="6858000"/>
          </a:xfrm>
          <a:prstGeom prst="rect">
            <a:avLst/>
          </a:prstGeom>
        </p:spPr>
      </p:pic>
      <p:sp>
        <p:nvSpPr>
          <p:cNvPr id="3" name="TextBox 2">
            <a:extLst>
              <a:ext uri="{FF2B5EF4-FFF2-40B4-BE49-F238E27FC236}">
                <a16:creationId xmlns:a16="http://schemas.microsoft.com/office/drawing/2014/main" id="{0220B622-33AA-16E9-9F46-A2E75D89D910}"/>
              </a:ext>
            </a:extLst>
          </p:cNvPr>
          <p:cNvSpPr txBox="1"/>
          <p:nvPr/>
        </p:nvSpPr>
        <p:spPr>
          <a:xfrm>
            <a:off x="6206247" y="388564"/>
            <a:ext cx="5700409" cy="369332"/>
          </a:xfrm>
          <a:prstGeom prst="rect">
            <a:avLst/>
          </a:prstGeom>
          <a:solidFill>
            <a:schemeClr val="bg1"/>
          </a:solidFill>
        </p:spPr>
        <p:txBody>
          <a:bodyPr wrap="square" rtlCol="0">
            <a:spAutoFit/>
          </a:bodyPr>
          <a:lstStyle/>
          <a:p>
            <a:pPr algn="ctr"/>
            <a:r>
              <a:rPr lang="en-US" b="1" dirty="0">
                <a:latin typeface="Helvetica" pitchFamily="2" charset="0"/>
              </a:rPr>
              <a:t> What about the soil moisture</a:t>
            </a:r>
            <a:endParaRPr lang="en-US" b="1" dirty="0">
              <a:solidFill>
                <a:srgbClr val="FF0000"/>
              </a:solidFill>
              <a:latin typeface="Helvetica" pitchFamily="2" charset="0"/>
            </a:endParaRPr>
          </a:p>
        </p:txBody>
      </p:sp>
      <p:sp>
        <p:nvSpPr>
          <p:cNvPr id="4" name="Slide Number Placeholder 3">
            <a:extLst>
              <a:ext uri="{FF2B5EF4-FFF2-40B4-BE49-F238E27FC236}">
                <a16:creationId xmlns:a16="http://schemas.microsoft.com/office/drawing/2014/main" id="{73203909-1931-A0EF-AE41-743EBB138E3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4343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graphicFrame>
        <p:nvGraphicFramePr>
          <p:cNvPr id="14" name="Table 14">
            <a:extLst>
              <a:ext uri="{FF2B5EF4-FFF2-40B4-BE49-F238E27FC236}">
                <a16:creationId xmlns:a16="http://schemas.microsoft.com/office/drawing/2014/main" id="{52DDDB83-ED22-1046-9EB0-57D849FCD8C4}"/>
              </a:ext>
            </a:extLst>
          </p:cNvPr>
          <p:cNvGraphicFramePr>
            <a:graphicFrameLocks noGrp="1"/>
          </p:cNvGraphicFramePr>
          <p:nvPr/>
        </p:nvGraphicFramePr>
        <p:xfrm>
          <a:off x="-9728" y="-2"/>
          <a:ext cx="12201724" cy="6858004"/>
        </p:xfrm>
        <a:graphic>
          <a:graphicData uri="http://schemas.openxmlformats.org/drawingml/2006/table">
            <a:tbl>
              <a:tblPr firstRow="1" bandRow="1">
                <a:tableStyleId>{2D5ABB26-0587-4C30-8999-92F81FD0307C}</a:tableStyleId>
              </a:tblPr>
              <a:tblGrid>
                <a:gridCol w="618602">
                  <a:extLst>
                    <a:ext uri="{9D8B030D-6E8A-4147-A177-3AD203B41FA5}">
                      <a16:colId xmlns:a16="http://schemas.microsoft.com/office/drawing/2014/main" val="3506467424"/>
                    </a:ext>
                  </a:extLst>
                </a:gridCol>
                <a:gridCol w="609638">
                  <a:extLst>
                    <a:ext uri="{9D8B030D-6E8A-4147-A177-3AD203B41FA5}">
                      <a16:colId xmlns:a16="http://schemas.microsoft.com/office/drawing/2014/main" val="115095270"/>
                    </a:ext>
                  </a:extLst>
                </a:gridCol>
                <a:gridCol w="609638">
                  <a:extLst>
                    <a:ext uri="{9D8B030D-6E8A-4147-A177-3AD203B41FA5}">
                      <a16:colId xmlns:a16="http://schemas.microsoft.com/office/drawing/2014/main" val="925121201"/>
                    </a:ext>
                  </a:extLst>
                </a:gridCol>
                <a:gridCol w="609638">
                  <a:extLst>
                    <a:ext uri="{9D8B030D-6E8A-4147-A177-3AD203B41FA5}">
                      <a16:colId xmlns:a16="http://schemas.microsoft.com/office/drawing/2014/main" val="1306906073"/>
                    </a:ext>
                  </a:extLst>
                </a:gridCol>
                <a:gridCol w="609638">
                  <a:extLst>
                    <a:ext uri="{9D8B030D-6E8A-4147-A177-3AD203B41FA5}">
                      <a16:colId xmlns:a16="http://schemas.microsoft.com/office/drawing/2014/main" val="2721408507"/>
                    </a:ext>
                  </a:extLst>
                </a:gridCol>
                <a:gridCol w="609638">
                  <a:extLst>
                    <a:ext uri="{9D8B030D-6E8A-4147-A177-3AD203B41FA5}">
                      <a16:colId xmlns:a16="http://schemas.microsoft.com/office/drawing/2014/main" val="3015362766"/>
                    </a:ext>
                  </a:extLst>
                </a:gridCol>
                <a:gridCol w="609638">
                  <a:extLst>
                    <a:ext uri="{9D8B030D-6E8A-4147-A177-3AD203B41FA5}">
                      <a16:colId xmlns:a16="http://schemas.microsoft.com/office/drawing/2014/main" val="4122544909"/>
                    </a:ext>
                  </a:extLst>
                </a:gridCol>
                <a:gridCol w="609638">
                  <a:extLst>
                    <a:ext uri="{9D8B030D-6E8A-4147-A177-3AD203B41FA5}">
                      <a16:colId xmlns:a16="http://schemas.microsoft.com/office/drawing/2014/main" val="4056430848"/>
                    </a:ext>
                  </a:extLst>
                </a:gridCol>
                <a:gridCol w="609638">
                  <a:extLst>
                    <a:ext uri="{9D8B030D-6E8A-4147-A177-3AD203B41FA5}">
                      <a16:colId xmlns:a16="http://schemas.microsoft.com/office/drawing/2014/main" val="948266249"/>
                    </a:ext>
                  </a:extLst>
                </a:gridCol>
                <a:gridCol w="609638">
                  <a:extLst>
                    <a:ext uri="{9D8B030D-6E8A-4147-A177-3AD203B41FA5}">
                      <a16:colId xmlns:a16="http://schemas.microsoft.com/office/drawing/2014/main" val="4231698658"/>
                    </a:ext>
                  </a:extLst>
                </a:gridCol>
                <a:gridCol w="609638">
                  <a:extLst>
                    <a:ext uri="{9D8B030D-6E8A-4147-A177-3AD203B41FA5}">
                      <a16:colId xmlns:a16="http://schemas.microsoft.com/office/drawing/2014/main" val="4150621505"/>
                    </a:ext>
                  </a:extLst>
                </a:gridCol>
                <a:gridCol w="609638">
                  <a:extLst>
                    <a:ext uri="{9D8B030D-6E8A-4147-A177-3AD203B41FA5}">
                      <a16:colId xmlns:a16="http://schemas.microsoft.com/office/drawing/2014/main" val="2729182900"/>
                    </a:ext>
                  </a:extLst>
                </a:gridCol>
                <a:gridCol w="609638">
                  <a:extLst>
                    <a:ext uri="{9D8B030D-6E8A-4147-A177-3AD203B41FA5}">
                      <a16:colId xmlns:a16="http://schemas.microsoft.com/office/drawing/2014/main" val="3995825736"/>
                    </a:ext>
                  </a:extLst>
                </a:gridCol>
                <a:gridCol w="609638">
                  <a:extLst>
                    <a:ext uri="{9D8B030D-6E8A-4147-A177-3AD203B41FA5}">
                      <a16:colId xmlns:a16="http://schemas.microsoft.com/office/drawing/2014/main" val="2204682491"/>
                    </a:ext>
                  </a:extLst>
                </a:gridCol>
                <a:gridCol w="609638">
                  <a:extLst>
                    <a:ext uri="{9D8B030D-6E8A-4147-A177-3AD203B41FA5}">
                      <a16:colId xmlns:a16="http://schemas.microsoft.com/office/drawing/2014/main" val="2678850621"/>
                    </a:ext>
                  </a:extLst>
                </a:gridCol>
                <a:gridCol w="609638">
                  <a:extLst>
                    <a:ext uri="{9D8B030D-6E8A-4147-A177-3AD203B41FA5}">
                      <a16:colId xmlns:a16="http://schemas.microsoft.com/office/drawing/2014/main" val="921744208"/>
                    </a:ext>
                  </a:extLst>
                </a:gridCol>
                <a:gridCol w="609638">
                  <a:extLst>
                    <a:ext uri="{9D8B030D-6E8A-4147-A177-3AD203B41FA5}">
                      <a16:colId xmlns:a16="http://schemas.microsoft.com/office/drawing/2014/main" val="3631833484"/>
                    </a:ext>
                  </a:extLst>
                </a:gridCol>
                <a:gridCol w="609638">
                  <a:extLst>
                    <a:ext uri="{9D8B030D-6E8A-4147-A177-3AD203B41FA5}">
                      <a16:colId xmlns:a16="http://schemas.microsoft.com/office/drawing/2014/main" val="2063479344"/>
                    </a:ext>
                  </a:extLst>
                </a:gridCol>
                <a:gridCol w="609638">
                  <a:extLst>
                    <a:ext uri="{9D8B030D-6E8A-4147-A177-3AD203B41FA5}">
                      <a16:colId xmlns:a16="http://schemas.microsoft.com/office/drawing/2014/main" val="91355471"/>
                    </a:ext>
                  </a:extLst>
                </a:gridCol>
                <a:gridCol w="609638">
                  <a:extLst>
                    <a:ext uri="{9D8B030D-6E8A-4147-A177-3AD203B41FA5}">
                      <a16:colId xmlns:a16="http://schemas.microsoft.com/office/drawing/2014/main" val="917603291"/>
                    </a:ext>
                  </a:extLst>
                </a:gridCol>
              </a:tblGrid>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727464"/>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445558"/>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8545093"/>
                  </a:ext>
                </a:extLst>
              </a:tr>
              <a:tr h="403412">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724206"/>
                  </a:ext>
                </a:extLst>
              </a:tr>
              <a:tr h="403412">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943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408737"/>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129243"/>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99049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186538"/>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047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56610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378489"/>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12895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0890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85489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21471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720190"/>
                  </a:ext>
                </a:extLst>
              </a:tr>
            </a:tbl>
          </a:graphicData>
        </a:graphic>
      </p:graphicFrame>
      <p:sp>
        <p:nvSpPr>
          <p:cNvPr id="6" name="TextBox 5">
            <a:extLst>
              <a:ext uri="{FF2B5EF4-FFF2-40B4-BE49-F238E27FC236}">
                <a16:creationId xmlns:a16="http://schemas.microsoft.com/office/drawing/2014/main" id="{4D4BE999-CCDC-9B49-B1EF-A1ED102DE5E3}"/>
              </a:ext>
            </a:extLst>
          </p:cNvPr>
          <p:cNvSpPr txBox="1"/>
          <p:nvPr/>
        </p:nvSpPr>
        <p:spPr>
          <a:xfrm>
            <a:off x="6206247" y="388564"/>
            <a:ext cx="5700409" cy="646331"/>
          </a:xfrm>
          <a:prstGeom prst="rect">
            <a:avLst/>
          </a:prstGeom>
          <a:solidFill>
            <a:schemeClr val="bg1"/>
          </a:solidFill>
        </p:spPr>
        <p:txBody>
          <a:bodyPr wrap="square" rtlCol="0">
            <a:spAutoFit/>
          </a:bodyPr>
          <a:lstStyle/>
          <a:p>
            <a:pPr algn="ctr"/>
            <a:r>
              <a:rPr lang="en-US" b="1" dirty="0">
                <a:latin typeface="Helvetica" pitchFamily="2" charset="0"/>
              </a:rPr>
              <a:t> Amount of moisture in soil at any of spot in these rectangle pixels to </a:t>
            </a:r>
            <a:r>
              <a:rPr lang="en-US" b="1" dirty="0">
                <a:solidFill>
                  <a:srgbClr val="FF0000"/>
                </a:solidFill>
                <a:latin typeface="Helvetica" pitchFamily="2" charset="0"/>
              </a:rPr>
              <a:t>see change in gradient</a:t>
            </a:r>
          </a:p>
        </p:txBody>
      </p:sp>
    </p:spTree>
    <p:extLst>
      <p:ext uri="{BB962C8B-B14F-4D97-AF65-F5344CB8AC3E}">
        <p14:creationId xmlns:p14="http://schemas.microsoft.com/office/powerpoint/2010/main" val="270025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98897" y="3901590"/>
            <a:ext cx="11994205" cy="2554545"/>
          </a:xfrm>
          <a:prstGeom prst="rect">
            <a:avLst/>
          </a:prstGeom>
          <a:noFill/>
        </p:spPr>
        <p:txBody>
          <a:bodyPr wrap="square" rtlCol="0">
            <a:spAutoFit/>
          </a:bodyPr>
          <a:lstStyle/>
          <a:p>
            <a:r>
              <a:rPr lang="en-US" sz="1600" dirty="0">
                <a:latin typeface="Helvetica" pitchFamily="2" charset="0"/>
              </a:rPr>
              <a:t>Unlike the vector data. The above feature describes how moisture levels across the surface of the landscape – the feature is is not measured discretely but on a </a:t>
            </a:r>
            <a:r>
              <a:rPr lang="en-US" sz="1600" b="1" dirty="0">
                <a:latin typeface="Helvetica" pitchFamily="2" charset="0"/>
              </a:rPr>
              <a:t>continuous</a:t>
            </a:r>
            <a:r>
              <a:rPr lang="en-US" sz="1600" dirty="0">
                <a:latin typeface="Helvetica" pitchFamily="2" charset="0"/>
              </a:rPr>
              <a:t> surface to show gradient in changes for soil moisture across the landscape</a:t>
            </a:r>
          </a:p>
          <a:p>
            <a:endParaRPr lang="en-US" sz="1600" dirty="0">
              <a:latin typeface="Helvetica" pitchFamily="2" charset="0"/>
            </a:endParaRPr>
          </a:p>
          <a:p>
            <a:r>
              <a:rPr lang="en-US" sz="1600" dirty="0">
                <a:latin typeface="Helvetica" pitchFamily="2" charset="0"/>
              </a:rPr>
              <a:t>Now, this </a:t>
            </a:r>
            <a:r>
              <a:rPr lang="en-US" sz="1600" b="1" dirty="0">
                <a:solidFill>
                  <a:srgbClr val="FF0000"/>
                </a:solidFill>
                <a:latin typeface="Helvetica" pitchFamily="2" charset="0"/>
              </a:rPr>
              <a:t>Non-discrete </a:t>
            </a:r>
            <a:r>
              <a:rPr lang="en-US" sz="1600" dirty="0">
                <a:latin typeface="Helvetica" pitchFamily="2" charset="0"/>
              </a:rPr>
              <a:t>feature is classed a </a:t>
            </a:r>
            <a:r>
              <a:rPr lang="en-US" sz="1600" b="1" dirty="0">
                <a:solidFill>
                  <a:srgbClr val="FF0000"/>
                </a:solidFill>
                <a:latin typeface="Helvetica" pitchFamily="2" charset="0"/>
              </a:rPr>
              <a:t>Raster Data</a:t>
            </a:r>
          </a:p>
          <a:p>
            <a:endParaRPr lang="en-US" sz="1600" b="1" dirty="0">
              <a:solidFill>
                <a:srgbClr val="FF0000"/>
              </a:solidFill>
              <a:latin typeface="Helvetica" pitchFamily="2" charset="0"/>
            </a:endParaRPr>
          </a:p>
          <a:p>
            <a:r>
              <a:rPr lang="en-US" sz="1600" b="1" dirty="0">
                <a:latin typeface="Helvetica" pitchFamily="2" charset="0"/>
              </a:rPr>
              <a:t>What is Raster Data?</a:t>
            </a:r>
          </a:p>
          <a:p>
            <a:pPr marL="285750" indent="-285750">
              <a:buFont typeface="Wingdings" pitchFamily="2" charset="2"/>
              <a:buChar char="§"/>
            </a:pPr>
            <a:r>
              <a:rPr lang="en-US" sz="1600" b="1" dirty="0">
                <a:solidFill>
                  <a:srgbClr val="FF0000"/>
                </a:solidFill>
                <a:latin typeface="Helvetica" pitchFamily="2" charset="0"/>
              </a:rPr>
              <a:t>It is a matrix of pixels or grid-cells </a:t>
            </a:r>
            <a:r>
              <a:rPr lang="en-US" sz="1600" dirty="0">
                <a:latin typeface="Helvetica" pitchFamily="2" charset="0"/>
              </a:rPr>
              <a:t>that contains a numeric or text value for a feature its representing</a:t>
            </a:r>
          </a:p>
          <a:p>
            <a:pPr marL="285750" indent="-285750">
              <a:buFont typeface="Wingdings" pitchFamily="2" charset="2"/>
              <a:buChar char="§"/>
            </a:pPr>
            <a:r>
              <a:rPr lang="en-US" sz="1600" dirty="0">
                <a:latin typeface="Helvetica" pitchFamily="2" charset="0"/>
              </a:rPr>
              <a:t>It is composed of </a:t>
            </a:r>
            <a:r>
              <a:rPr lang="en-US" sz="1600" b="1" dirty="0">
                <a:solidFill>
                  <a:srgbClr val="FF0000"/>
                </a:solidFill>
                <a:latin typeface="Helvetica" pitchFamily="2" charset="0"/>
              </a:rPr>
              <a:t>rows and columns</a:t>
            </a:r>
          </a:p>
          <a:p>
            <a:pPr marL="285750" indent="-285750">
              <a:buFont typeface="Wingdings" pitchFamily="2" charset="2"/>
              <a:buChar char="§"/>
            </a:pPr>
            <a:r>
              <a:rPr lang="en-US" sz="1600" dirty="0">
                <a:latin typeface="Helvetica" pitchFamily="2" charset="0"/>
              </a:rPr>
              <a:t>Each pixel or grid-cell has a </a:t>
            </a:r>
            <a:r>
              <a:rPr lang="en-US" sz="1600" b="1" dirty="0">
                <a:solidFill>
                  <a:srgbClr val="FF0000"/>
                </a:solidFill>
                <a:latin typeface="Helvetica" pitchFamily="2" charset="0"/>
              </a:rPr>
              <a:t>resolution</a:t>
            </a:r>
            <a:r>
              <a:rPr lang="en-US" sz="1600" dirty="0">
                <a:latin typeface="Helvetica" pitchFamily="2" charset="0"/>
              </a:rPr>
              <a:t> (or </a:t>
            </a:r>
            <a:r>
              <a:rPr lang="en-US" sz="1600" b="1" dirty="0">
                <a:solidFill>
                  <a:srgbClr val="FF0000"/>
                </a:solidFill>
                <a:latin typeface="Helvetica" pitchFamily="2" charset="0"/>
              </a:rPr>
              <a:t>size for height and width</a:t>
            </a:r>
            <a:r>
              <a:rPr lang="en-US" sz="1600" dirty="0">
                <a:latin typeface="Helvetica" pitchFamily="2" charset="0"/>
              </a:rPr>
              <a:t>)</a:t>
            </a:r>
          </a:p>
          <a:p>
            <a:endParaRPr lang="en-US" sz="1600" dirty="0">
              <a:latin typeface="Helvetica" pitchFamily="2" charset="0"/>
            </a:endParaRPr>
          </a:p>
        </p:txBody>
      </p:sp>
      <p:sp>
        <p:nvSpPr>
          <p:cNvPr id="3" name="Slide Number Placeholder 3">
            <a:extLst>
              <a:ext uri="{FF2B5EF4-FFF2-40B4-BE49-F238E27FC236}">
                <a16:creationId xmlns:a16="http://schemas.microsoft.com/office/drawing/2014/main" id="{A0BCD0AB-1C62-8622-2F55-201021B7F65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629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C77D068-5F8A-6992-C6E1-674EAF65C346}"/>
              </a:ext>
            </a:extLst>
          </p:cNvPr>
          <p:cNvGraphicFramePr>
            <a:graphicFrameLocks noGrp="1"/>
          </p:cNvGraphicFramePr>
          <p:nvPr/>
        </p:nvGraphicFramePr>
        <p:xfrm>
          <a:off x="6110092" y="1133105"/>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pic>
        <p:nvPicPr>
          <p:cNvPr id="3" name="Picture 2" descr="Diagram&#10;&#10;Description automatically generated">
            <a:extLst>
              <a:ext uri="{FF2B5EF4-FFF2-40B4-BE49-F238E27FC236}">
                <a16:creationId xmlns:a16="http://schemas.microsoft.com/office/drawing/2014/main" id="{2F6680C5-43BF-ED4B-60E0-5E29F8A90107}"/>
              </a:ext>
            </a:extLst>
          </p:cNvPr>
          <p:cNvPicPr>
            <a:picLocks noChangeAspect="1"/>
          </p:cNvPicPr>
          <p:nvPr/>
        </p:nvPicPr>
        <p:blipFill>
          <a:blip r:embed="rId2"/>
          <a:stretch>
            <a:fillRect/>
          </a:stretch>
        </p:blipFill>
        <p:spPr>
          <a:xfrm>
            <a:off x="87438" y="1133106"/>
            <a:ext cx="5861417" cy="3636826"/>
          </a:xfrm>
          <a:prstGeom prst="rect">
            <a:avLst/>
          </a:prstGeom>
        </p:spPr>
      </p:pic>
      <p:sp>
        <p:nvSpPr>
          <p:cNvPr id="4" name="TextBox 3">
            <a:extLst>
              <a:ext uri="{FF2B5EF4-FFF2-40B4-BE49-F238E27FC236}">
                <a16:creationId xmlns:a16="http://schemas.microsoft.com/office/drawing/2014/main" id="{1CCD6A81-8633-8555-3E93-F25361C7411F}"/>
              </a:ext>
            </a:extLst>
          </p:cNvPr>
          <p:cNvSpPr txBox="1"/>
          <p:nvPr/>
        </p:nvSpPr>
        <p:spPr>
          <a:xfrm>
            <a:off x="1912884" y="4930822"/>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04332485-11FC-868E-FD50-0BFB7A679217}"/>
              </a:ext>
            </a:extLst>
          </p:cNvPr>
          <p:cNvSpPr txBox="1"/>
          <p:nvPr/>
        </p:nvSpPr>
        <p:spPr>
          <a:xfrm>
            <a:off x="8401341" y="4930822"/>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sp>
        <p:nvSpPr>
          <p:cNvPr id="7" name="Slide Number Placeholder 3">
            <a:extLst>
              <a:ext uri="{FF2B5EF4-FFF2-40B4-BE49-F238E27FC236}">
                <a16:creationId xmlns:a16="http://schemas.microsoft.com/office/drawing/2014/main" id="{2CE446CE-03BB-E5A8-A8E7-8A1F2917F67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8128C5B-4A7F-E5E2-0035-4170D56BB410}"/>
              </a:ext>
            </a:extLst>
          </p:cNvPr>
          <p:cNvSpPr txBox="1"/>
          <p:nvPr/>
        </p:nvSpPr>
        <p:spPr>
          <a:xfrm>
            <a:off x="87438" y="5565216"/>
            <a:ext cx="5766368" cy="646331"/>
          </a:xfrm>
          <a:prstGeom prst="rect">
            <a:avLst/>
          </a:prstGeom>
          <a:solidFill>
            <a:schemeClr val="accent1"/>
          </a:solidFill>
          <a:ln>
            <a:solidFill>
              <a:schemeClr val="accent1"/>
            </a:solidFill>
          </a:ln>
        </p:spPr>
        <p:txBody>
          <a:bodyPr wrap="square" rtlCol="0">
            <a:spAutoFit/>
          </a:bodyPr>
          <a:lstStyle/>
          <a:p>
            <a:r>
              <a:rPr lang="en-GB" b="1" dirty="0">
                <a:latin typeface="Arial" panose="020B0604020202020204" pitchFamily="34" charset="0"/>
                <a:cs typeface="Arial" panose="020B0604020202020204" pitchFamily="34" charset="0"/>
              </a:rPr>
              <a:t>These are discrete spatial data that are stored as a shapefile format (.</a:t>
            </a:r>
            <a:r>
              <a:rPr lang="en-GB" b="1" dirty="0" err="1">
                <a:latin typeface="Arial" panose="020B0604020202020204" pitchFamily="34" charset="0"/>
                <a:cs typeface="Arial" panose="020B0604020202020204" pitchFamily="34" charset="0"/>
              </a:rPr>
              <a:t>shp</a:t>
            </a:r>
            <a:r>
              <a:rPr lang="en-GB" b="1" dirty="0">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76E58DD6-1C6E-EBDF-E806-6E4912669C1D}"/>
              </a:ext>
            </a:extLst>
          </p:cNvPr>
          <p:cNvSpPr txBox="1"/>
          <p:nvPr/>
        </p:nvSpPr>
        <p:spPr>
          <a:xfrm>
            <a:off x="6252209" y="5565216"/>
            <a:ext cx="5766368" cy="646331"/>
          </a:xfrm>
          <a:prstGeom prst="rect">
            <a:avLst/>
          </a:prstGeom>
          <a:solidFill>
            <a:schemeClr val="accent1"/>
          </a:solidFill>
          <a:ln>
            <a:solidFill>
              <a:schemeClr val="accent1"/>
            </a:solidFill>
          </a:ln>
        </p:spPr>
        <p:txBody>
          <a:bodyPr wrap="square" rtlCol="0">
            <a:spAutoFit/>
          </a:bodyPr>
          <a:lstStyle/>
          <a:p>
            <a:r>
              <a:rPr lang="en-GB" b="1" dirty="0">
                <a:latin typeface="Arial" panose="020B0604020202020204" pitchFamily="34" charset="0"/>
                <a:cs typeface="Arial" panose="020B0604020202020204" pitchFamily="34" charset="0"/>
              </a:rPr>
              <a:t>These are continuous gridded spatial data that are stored as a GEOTIFF format (.tiff)</a:t>
            </a:r>
          </a:p>
        </p:txBody>
      </p:sp>
    </p:spTree>
    <p:extLst>
      <p:ext uri="{BB962C8B-B14F-4D97-AF65-F5344CB8AC3E}">
        <p14:creationId xmlns:p14="http://schemas.microsoft.com/office/powerpoint/2010/main" val="136528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872171" y="340130"/>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409794" y="352033"/>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3"/>
          <a:stretch>
            <a:fillRect/>
          </a:stretch>
        </p:blipFill>
        <p:spPr>
          <a:xfrm>
            <a:off x="210206" y="988904"/>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210205" y="5304271"/>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4"/>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203168"/>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686788" y="203168"/>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2"/>
          <a:stretch>
            <a:fillRect/>
          </a:stretch>
        </p:blipFill>
        <p:spPr>
          <a:xfrm>
            <a:off x="119720" y="3575673"/>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3"/>
          <a:stretch>
            <a:fillRect/>
          </a:stretch>
        </p:blipFill>
        <p:spPr>
          <a:xfrm>
            <a:off x="3770026" y="709953"/>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4"/>
          <a:stretch>
            <a:fillRect/>
          </a:stretch>
        </p:blipFill>
        <p:spPr>
          <a:xfrm>
            <a:off x="3770026" y="3575674"/>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263809" y="5056086"/>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5"/>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9"/>
          <a:srcRect r="7969"/>
          <a:stretch/>
        </p:blipFill>
        <p:spPr>
          <a:xfrm>
            <a:off x="119720" y="709954"/>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340130"/>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340130"/>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2"/>
          <a:stretch>
            <a:fillRect/>
          </a:stretch>
        </p:blipFill>
        <p:spPr>
          <a:xfrm>
            <a:off x="66915" y="828011"/>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4941747"/>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3"/>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532398" y="466343"/>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590745" y="10257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240045" y="611400"/>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893100"/>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 or some geometry</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7429-7599-BE25-1649-8B60F4A5250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3AB01C0-FC48-C42E-051F-C79DA677FDF3}"/>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0A6E-3C90-F8C0-57F5-25705457A767}"/>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Various Spatial Analytical Techniques</a:t>
            </a:r>
          </a:p>
        </p:txBody>
      </p:sp>
      <p:sp>
        <p:nvSpPr>
          <p:cNvPr id="5" name="Slide Number Placeholder 3">
            <a:extLst>
              <a:ext uri="{FF2B5EF4-FFF2-40B4-BE49-F238E27FC236}">
                <a16:creationId xmlns:a16="http://schemas.microsoft.com/office/drawing/2014/main" id="{8D0799B3-C870-5D86-ADBD-09C2FA934F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914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479425" y="278050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Data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1DC1284-9B94-AC7F-81A0-79700414C1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FFD64871-D191-016F-E565-DBF12973AA00}"/>
              </a:ext>
            </a:extLst>
          </p:cNvPr>
          <p:cNvSpPr txBox="1"/>
          <p:nvPr/>
        </p:nvSpPr>
        <p:spPr>
          <a:xfrm>
            <a:off x="147598" y="10836"/>
            <a:ext cx="6022483"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[1] Areal Data: Spatial Autocorrelation &amp; Dependence</a:t>
            </a:r>
          </a:p>
        </p:txBody>
      </p:sp>
      <p:pic>
        <p:nvPicPr>
          <p:cNvPr id="4" name="Picture 3" descr="Map&#10;&#10;Description automatically generated with medium confidence">
            <a:extLst>
              <a:ext uri="{FF2B5EF4-FFF2-40B4-BE49-F238E27FC236}">
                <a16:creationId xmlns:a16="http://schemas.microsoft.com/office/drawing/2014/main" id="{23C05DF7-834E-7D5E-2951-572CC59AB0F7}"/>
              </a:ext>
            </a:extLst>
          </p:cNvPr>
          <p:cNvPicPr>
            <a:picLocks noChangeAspect="1"/>
          </p:cNvPicPr>
          <p:nvPr/>
        </p:nvPicPr>
        <p:blipFill>
          <a:blip r:embed="rId2"/>
          <a:stretch>
            <a:fillRect/>
          </a:stretch>
        </p:blipFill>
        <p:spPr>
          <a:xfrm>
            <a:off x="6423949" y="1418146"/>
            <a:ext cx="4979737" cy="4385057"/>
          </a:xfrm>
          <a:prstGeom prst="rect">
            <a:avLst/>
          </a:prstGeom>
        </p:spPr>
      </p:pic>
      <p:sp>
        <p:nvSpPr>
          <p:cNvPr id="5" name="TextBox 4">
            <a:extLst>
              <a:ext uri="{FF2B5EF4-FFF2-40B4-BE49-F238E27FC236}">
                <a16:creationId xmlns:a16="http://schemas.microsoft.com/office/drawing/2014/main" id="{E5FB6A9E-EC7D-C223-DB3B-F0BF78C6B046}"/>
              </a:ext>
            </a:extLst>
          </p:cNvPr>
          <p:cNvSpPr txBox="1"/>
          <p:nvPr/>
        </p:nvSpPr>
        <p:spPr>
          <a:xfrm>
            <a:off x="6520249" y="5803203"/>
            <a:ext cx="5295699"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helps us to know whether the LISA estimates are statistically significant or not.</a:t>
            </a:r>
          </a:p>
        </p:txBody>
      </p:sp>
      <p:sp>
        <p:nvSpPr>
          <p:cNvPr id="8" name="TextBox 7">
            <a:extLst>
              <a:ext uri="{FF2B5EF4-FFF2-40B4-BE49-F238E27FC236}">
                <a16:creationId xmlns:a16="http://schemas.microsoft.com/office/drawing/2014/main" id="{ABD31578-C0AA-447A-0739-7A02C316FC00}"/>
              </a:ext>
            </a:extLst>
          </p:cNvPr>
          <p:cNvSpPr txBox="1"/>
          <p:nvPr/>
        </p:nvSpPr>
        <p:spPr>
          <a:xfrm>
            <a:off x="218563" y="1656829"/>
            <a:ext cx="5909276" cy="3693319"/>
          </a:xfrm>
          <a:prstGeom prst="rect">
            <a:avLst/>
          </a:prstGeom>
          <a:noFill/>
        </p:spPr>
        <p:txBody>
          <a:bodyPr wrap="square" rtlCol="0">
            <a:spAutoFit/>
          </a:bodyPr>
          <a:lstStyle/>
          <a:p>
            <a:r>
              <a:rPr lang="en-GB" b="1" dirty="0">
                <a:latin typeface="Arial" panose="020B0604020202020204" pitchFamily="34" charset="0"/>
                <a:ea typeface="Helvetica Neue Thin" panose="020B0403020202020204" pitchFamily="34" charset="0"/>
                <a:cs typeface="Arial" panose="020B0604020202020204" pitchFamily="34" charset="0"/>
              </a:rPr>
              <a:t>Global Test</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Are the patterns residential burglaries in Camden (London)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of residential burglaries in Camden are not random, and are indeed either spatially clustered, or 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dirty="0">
                <a:latin typeface="Helvetica Neue Thin" panose="020B0403020202020204" pitchFamily="34" charset="0"/>
                <a:ea typeface="Helvetica Neue Thin" panose="020B0403020202020204" pitchFamily="34" charset="0"/>
              </a:rPr>
              <a:t>How to perform Global Moran’s I test to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9" name="TextBox 8">
            <a:extLst>
              <a:ext uri="{FF2B5EF4-FFF2-40B4-BE49-F238E27FC236}">
                <a16:creationId xmlns:a16="http://schemas.microsoft.com/office/drawing/2014/main" id="{A2AD4CBF-26DE-C6E3-ADD6-4064F98351B6}"/>
              </a:ext>
            </a:extLst>
          </p:cNvPr>
          <p:cNvSpPr txBox="1"/>
          <p:nvPr/>
        </p:nvSpPr>
        <p:spPr>
          <a:xfrm>
            <a:off x="6520249" y="926533"/>
            <a:ext cx="130516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Local Test</a:t>
            </a:r>
          </a:p>
        </p:txBody>
      </p:sp>
      <p:sp>
        <p:nvSpPr>
          <p:cNvPr id="6" name="TextBox 5">
            <a:extLst>
              <a:ext uri="{FF2B5EF4-FFF2-40B4-BE49-F238E27FC236}">
                <a16:creationId xmlns:a16="http://schemas.microsoft.com/office/drawing/2014/main" id="{BA360B90-9202-8955-E405-410E6F56627A}"/>
              </a:ext>
            </a:extLst>
          </p:cNvPr>
          <p:cNvSpPr txBox="1"/>
          <p:nvPr/>
        </p:nvSpPr>
        <p:spPr>
          <a:xfrm>
            <a:off x="218563" y="695333"/>
            <a:ext cx="5737468" cy="646331"/>
          </a:xfrm>
          <a:prstGeom prst="rect">
            <a:avLst/>
          </a:prstGeom>
          <a:solidFill>
            <a:schemeClr val="accent1"/>
          </a:solidFill>
          <a:ln>
            <a:solidFill>
              <a:schemeClr val="accent1"/>
            </a:solidFill>
          </a:ln>
        </p:spPr>
        <p:txBody>
          <a:bodyPr wrap="none" rtlCol="0">
            <a:spAutoFit/>
          </a:bodyPr>
          <a:lstStyle/>
          <a:p>
            <a:r>
              <a:rPr lang="en-GB" dirty="0">
                <a:latin typeface="Arial" panose="020B0604020202020204" pitchFamily="34" charset="0"/>
                <a:cs typeface="Arial" panose="020B0604020202020204" pitchFamily="34" charset="0"/>
              </a:rPr>
              <a:t>Spatial analytical technique used for detecting clusters</a:t>
            </a:r>
          </a:p>
          <a:p>
            <a:r>
              <a:rPr lang="en-GB" dirty="0">
                <a:latin typeface="Arial" panose="020B0604020202020204" pitchFamily="34" charset="0"/>
                <a:cs typeface="Arial" panose="020B0604020202020204" pitchFamily="34" charset="0"/>
              </a:rPr>
              <a:t>of an outcome.</a:t>
            </a:r>
          </a:p>
        </p:txBody>
      </p:sp>
    </p:spTree>
    <p:extLst>
      <p:ext uri="{BB962C8B-B14F-4D97-AF65-F5344CB8AC3E}">
        <p14:creationId xmlns:p14="http://schemas.microsoft.com/office/powerpoint/2010/main" val="135224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map of the world&#10;&#10;Description automatically generated with low confidence">
            <a:extLst>
              <a:ext uri="{FF2B5EF4-FFF2-40B4-BE49-F238E27FC236}">
                <a16:creationId xmlns:a16="http://schemas.microsoft.com/office/drawing/2014/main" id="{3213C197-C222-1972-93FE-F45D23230323}"/>
              </a:ext>
            </a:extLst>
          </p:cNvPr>
          <p:cNvPicPr>
            <a:picLocks noChangeAspect="1"/>
          </p:cNvPicPr>
          <p:nvPr/>
        </p:nvPicPr>
        <p:blipFill>
          <a:blip r:embed="rId2"/>
          <a:srcRect l="11432"/>
          <a:stretch>
            <a:fillRect/>
          </a:stretch>
        </p:blipFill>
        <p:spPr>
          <a:xfrm>
            <a:off x="220348" y="1547139"/>
            <a:ext cx="4311333" cy="3763722"/>
          </a:xfrm>
          <a:prstGeom prst="rect">
            <a:avLst/>
          </a:prstGeom>
        </p:spPr>
      </p:pic>
      <p:pic>
        <p:nvPicPr>
          <p:cNvPr id="3" name="Picture 2" descr="Map&#10;&#10;Description automatically generated">
            <a:extLst>
              <a:ext uri="{FF2B5EF4-FFF2-40B4-BE49-F238E27FC236}">
                <a16:creationId xmlns:a16="http://schemas.microsoft.com/office/drawing/2014/main" id="{B5B5F7BD-16B8-EC44-46E7-7BBDBF5A2C4A}"/>
              </a:ext>
            </a:extLst>
          </p:cNvPr>
          <p:cNvPicPr>
            <a:picLocks noChangeAspect="1"/>
          </p:cNvPicPr>
          <p:nvPr/>
        </p:nvPicPr>
        <p:blipFill rotWithShape="1">
          <a:blip r:embed="rId3"/>
          <a:srcRect r="18791"/>
          <a:stretch/>
        </p:blipFill>
        <p:spPr>
          <a:xfrm>
            <a:off x="3949465" y="1622491"/>
            <a:ext cx="3961635" cy="3763723"/>
          </a:xfrm>
          <a:prstGeom prst="rect">
            <a:avLst/>
          </a:prstGeom>
        </p:spPr>
      </p:pic>
      <p:pic>
        <p:nvPicPr>
          <p:cNvPr id="5" name="Picture 4" descr="A map of the state of kenya&#10;&#10;AI-generated content may be incorrect.">
            <a:extLst>
              <a:ext uri="{FF2B5EF4-FFF2-40B4-BE49-F238E27FC236}">
                <a16:creationId xmlns:a16="http://schemas.microsoft.com/office/drawing/2014/main" id="{E8E7BBB1-9FB0-D2FC-DF1B-8F35923FFC3C}"/>
              </a:ext>
            </a:extLst>
          </p:cNvPr>
          <p:cNvPicPr>
            <a:picLocks noChangeAspect="1"/>
          </p:cNvPicPr>
          <p:nvPr/>
        </p:nvPicPr>
        <p:blipFill>
          <a:blip r:embed="rId4"/>
          <a:stretch>
            <a:fillRect/>
          </a:stretch>
        </p:blipFill>
        <p:spPr>
          <a:xfrm>
            <a:off x="7984278" y="1707264"/>
            <a:ext cx="3987374" cy="3763723"/>
          </a:xfrm>
          <a:prstGeom prst="rect">
            <a:avLst/>
          </a:prstGeom>
        </p:spPr>
      </p:pic>
      <p:sp>
        <p:nvSpPr>
          <p:cNvPr id="6" name="TextBox 5">
            <a:extLst>
              <a:ext uri="{FF2B5EF4-FFF2-40B4-BE49-F238E27FC236}">
                <a16:creationId xmlns:a16="http://schemas.microsoft.com/office/drawing/2014/main" id="{307F03AB-80B2-4875-FA80-C1A4B4165B3C}"/>
              </a:ext>
            </a:extLst>
          </p:cNvPr>
          <p:cNvSpPr txBox="1"/>
          <p:nvPr/>
        </p:nvSpPr>
        <p:spPr>
          <a:xfrm>
            <a:off x="147598" y="10836"/>
            <a:ext cx="564449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[2] Gridded Data: Multi-Decision Criteria Analysis </a:t>
            </a:r>
          </a:p>
        </p:txBody>
      </p:sp>
      <p:sp>
        <p:nvSpPr>
          <p:cNvPr id="7" name="TextBox 6">
            <a:extLst>
              <a:ext uri="{FF2B5EF4-FFF2-40B4-BE49-F238E27FC236}">
                <a16:creationId xmlns:a16="http://schemas.microsoft.com/office/drawing/2014/main" id="{25419E74-740D-C12F-BA91-2BE613A92CB9}"/>
              </a:ext>
            </a:extLst>
          </p:cNvPr>
          <p:cNvSpPr txBox="1"/>
          <p:nvPr/>
        </p:nvSpPr>
        <p:spPr>
          <a:xfrm>
            <a:off x="369869" y="1030817"/>
            <a:ext cx="449353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Simple Overlays: Booleans &amp; Rankings</a:t>
            </a:r>
          </a:p>
        </p:txBody>
      </p:sp>
      <p:sp>
        <p:nvSpPr>
          <p:cNvPr id="9" name="Slide Number Placeholder 3">
            <a:extLst>
              <a:ext uri="{FF2B5EF4-FFF2-40B4-BE49-F238E27FC236}">
                <a16:creationId xmlns:a16="http://schemas.microsoft.com/office/drawing/2014/main" id="{D8345E6C-A471-E67D-B078-2D69215771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58A098DF-F7F4-F42A-0018-F556BD6C3A38}"/>
              </a:ext>
            </a:extLst>
          </p:cNvPr>
          <p:cNvSpPr txBox="1"/>
          <p:nvPr/>
        </p:nvSpPr>
        <p:spPr>
          <a:xfrm>
            <a:off x="8158685" y="1034218"/>
            <a:ext cx="336502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Analytical Hierarchy Process</a:t>
            </a:r>
          </a:p>
        </p:txBody>
      </p:sp>
    </p:spTree>
    <p:extLst>
      <p:ext uri="{BB962C8B-B14F-4D97-AF65-F5344CB8AC3E}">
        <p14:creationId xmlns:p14="http://schemas.microsoft.com/office/powerpoint/2010/main" val="173672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8798312" cy="6428679"/>
          </a:xfrm>
          <a:ln>
            <a:solidFill>
              <a:schemeClr val="tx1"/>
            </a:solidFill>
          </a:ln>
        </p:spPr>
        <p:txBody>
          <a:bodyPr>
            <a:noAutofit/>
          </a:bodyPr>
          <a:lstStyle/>
          <a:p>
            <a:pPr marL="0" indent="0">
              <a:buNone/>
            </a:pPr>
            <a:r>
              <a:rPr lang="en-US" sz="2000" b="1" dirty="0">
                <a:latin typeface="Helvetica" pitchFamily="2" charset="0"/>
                <a:ea typeface="Helvetica Neue Condensed" panose="02000503000000020004" pitchFamily="2" charset="0"/>
                <a:cs typeface="Helvetica Neue Condensed" panose="02000503000000020004" pitchFamily="2" charset="0"/>
              </a:rPr>
              <a:t>CASE STUDY: GIS-MCDA applied to identify suitable areas for Lymphatic Filariasis (LF) transmission in Kenya. </a:t>
            </a: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44E3652A-9714-BC45-B92F-A264F6BC0F12}"/>
              </a:ext>
            </a:extLst>
          </p:cNvPr>
          <p:cNvSpPr txBox="1"/>
          <p:nvPr/>
        </p:nvSpPr>
        <p:spPr>
          <a:xfrm>
            <a:off x="9110546" y="118659"/>
            <a:ext cx="2843561" cy="276999"/>
          </a:xfrm>
          <a:prstGeom prst="rect">
            <a:avLst/>
          </a:prstGeom>
          <a:noFill/>
        </p:spPr>
        <p:txBody>
          <a:bodyPr wrap="square" rtlCol="0">
            <a:spAutoFit/>
          </a:bodyPr>
          <a:lstStyle/>
          <a:p>
            <a:r>
              <a:rPr lang="en-GB" sz="1200" b="1" dirty="0">
                <a:latin typeface="Helvetica" pitchFamily="2" charset="0"/>
              </a:rPr>
              <a:t>NOTES</a:t>
            </a:r>
          </a:p>
        </p:txBody>
      </p:sp>
      <p:sp>
        <p:nvSpPr>
          <p:cNvPr id="8" name="TextBox 7">
            <a:extLst>
              <a:ext uri="{FF2B5EF4-FFF2-40B4-BE49-F238E27FC236}">
                <a16:creationId xmlns:a16="http://schemas.microsoft.com/office/drawing/2014/main" id="{F0CF47C1-099D-B24A-B68F-AC60F5E5FF79}"/>
              </a:ext>
            </a:extLst>
          </p:cNvPr>
          <p:cNvSpPr txBox="1"/>
          <p:nvPr/>
        </p:nvSpPr>
        <p:spPr>
          <a:xfrm>
            <a:off x="242167" y="997998"/>
            <a:ext cx="8408094" cy="1815882"/>
          </a:xfrm>
          <a:prstGeom prst="rect">
            <a:avLst/>
          </a:prstGeom>
          <a:solidFill>
            <a:schemeClr val="bg2"/>
          </a:solidFill>
        </p:spPr>
        <p:txBody>
          <a:bodyPr wrap="square" rtlCol="0">
            <a:spAutoFit/>
          </a:bodyPr>
          <a:lstStyle/>
          <a:p>
            <a:r>
              <a:rPr lang="en-US" sz="1400" b="1" dirty="0">
                <a:latin typeface="Helvetica" pitchFamily="2" charset="0"/>
                <a:ea typeface="Helvetica Neue Condensed" panose="02000503000000020004" pitchFamily="2" charset="0"/>
                <a:cs typeface="Helvetica Neue Condensed" panose="02000503000000020004" pitchFamily="2" charset="0"/>
              </a:rPr>
              <a:t>Description</a:t>
            </a:r>
            <a:r>
              <a:rPr lang="en-US" sz="1400" dirty="0">
                <a:latin typeface="Helvetica" pitchFamily="2" charset="0"/>
                <a:ea typeface="Helvetica Neue Condensed" panose="02000503000000020004" pitchFamily="2" charset="0"/>
                <a:cs typeface="Helvetica Neue Condensed" panose="02000503000000020004" pitchFamily="2" charset="0"/>
              </a:rPr>
              <a:t>: There are no available up-to-date models to explain the occurrence of Lymphatic Filariasis (LF) in Kenya and </a:t>
            </a:r>
            <a:r>
              <a:rPr lang="en-US" sz="14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geospatial empirical data are scarce</a:t>
            </a:r>
            <a:r>
              <a:rPr lang="en-US" sz="1400" b="1" dirty="0">
                <a:latin typeface="Helvetica" pitchFamily="2" charset="0"/>
                <a:ea typeface="Helvetica Neue Condensed" panose="02000503000000020004" pitchFamily="2" charset="0"/>
                <a:cs typeface="Helvetica Neue Condensed" panose="02000503000000020004" pitchFamily="2" charset="0"/>
              </a:rPr>
              <a:t>. </a:t>
            </a:r>
            <a:r>
              <a:rPr lang="en-US" sz="1400" dirty="0">
                <a:latin typeface="Helvetica" pitchFamily="2" charset="0"/>
                <a:ea typeface="Helvetica Neue Condensed" panose="02000503000000020004" pitchFamily="2" charset="0"/>
                <a:cs typeface="Helvetica Neue Condensed" panose="02000503000000020004" pitchFamily="2" charset="0"/>
              </a:rPr>
              <a:t>The Kenyan Ministry of Health (K-</a:t>
            </a:r>
            <a:r>
              <a:rPr lang="en-US" sz="1400" dirty="0" err="1">
                <a:latin typeface="Helvetica" pitchFamily="2" charset="0"/>
                <a:ea typeface="Helvetica Neue Condensed" panose="02000503000000020004" pitchFamily="2" charset="0"/>
                <a:cs typeface="Helvetica Neue Condensed" panose="02000503000000020004" pitchFamily="2" charset="0"/>
              </a:rPr>
              <a:t>MoH</a:t>
            </a:r>
            <a:r>
              <a:rPr lang="en-US" sz="1400" dirty="0">
                <a:latin typeface="Helvetica" pitchFamily="2" charset="0"/>
                <a:ea typeface="Helvetica Neue Condensed" panose="02000503000000020004" pitchFamily="2" charset="0"/>
                <a:cs typeface="Helvetica Neue Condensed" panose="02000503000000020004" pitchFamily="2" charset="0"/>
              </a:rPr>
              <a:t>), through its LF control programme, is planning to launch a public health intervention by introducing mass drug administration (MDA) of albendazole (combined with ivermectin) to infected people with LF and to remove microfilaria in their bloodstream. Mapping of suspected areas for LF must be carried out, however, due to financial constraints and limited resources, the K-</a:t>
            </a:r>
            <a:r>
              <a:rPr lang="en-US" sz="1400" dirty="0" err="1">
                <a:latin typeface="Helvetica" pitchFamily="2" charset="0"/>
                <a:ea typeface="Helvetica Neue Condensed" panose="02000503000000020004" pitchFamily="2" charset="0"/>
                <a:cs typeface="Helvetica Neue Condensed" panose="02000503000000020004" pitchFamily="2" charset="0"/>
              </a:rPr>
              <a:t>MoH</a:t>
            </a:r>
            <a:r>
              <a:rPr lang="en-US" sz="1400" dirty="0">
                <a:latin typeface="Helvetica" pitchFamily="2" charset="0"/>
                <a:ea typeface="Helvetica Neue Condensed" panose="02000503000000020004" pitchFamily="2" charset="0"/>
                <a:cs typeface="Helvetica Neue Condensed" panose="02000503000000020004" pitchFamily="2" charset="0"/>
              </a:rPr>
              <a:t> wishes to first </a:t>
            </a:r>
            <a:r>
              <a:rPr lang="en-US" sz="14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identify areas that are highly suitable for LF transmission</a:t>
            </a:r>
            <a:r>
              <a:rPr lang="en-US" sz="1400"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1400" dirty="0">
                <a:latin typeface="Helvetica" pitchFamily="2" charset="0"/>
                <a:ea typeface="Helvetica Neue Condensed" panose="02000503000000020004" pitchFamily="2" charset="0"/>
                <a:cs typeface="Helvetica Neue Condensed" panose="02000503000000020004" pitchFamily="2" charset="0"/>
              </a:rPr>
              <a:t>before spending this limited resources to survey, map and apply MDAs to these areas.</a:t>
            </a:r>
            <a:endParaRPr lang="en-GB" sz="1400" dirty="0"/>
          </a:p>
        </p:txBody>
      </p:sp>
      <p:pic>
        <p:nvPicPr>
          <p:cNvPr id="9" name="Picture 8" descr="A person sitting on a bench&#10;&#10;Description automatically generated with medium confidence">
            <a:extLst>
              <a:ext uri="{FF2B5EF4-FFF2-40B4-BE49-F238E27FC236}">
                <a16:creationId xmlns:a16="http://schemas.microsoft.com/office/drawing/2014/main" id="{1FFB1AD0-5FF1-3E4B-A62F-F20605F2218E}"/>
              </a:ext>
            </a:extLst>
          </p:cNvPr>
          <p:cNvPicPr>
            <a:picLocks noChangeAspect="1"/>
          </p:cNvPicPr>
          <p:nvPr/>
        </p:nvPicPr>
        <p:blipFill>
          <a:blip r:embed="rId3"/>
          <a:stretch>
            <a:fillRect/>
          </a:stretch>
        </p:blipFill>
        <p:spPr>
          <a:xfrm>
            <a:off x="242167" y="3202432"/>
            <a:ext cx="4084320" cy="2722880"/>
          </a:xfrm>
          <a:prstGeom prst="rect">
            <a:avLst/>
          </a:prstGeom>
        </p:spPr>
      </p:pic>
      <p:sp>
        <p:nvSpPr>
          <p:cNvPr id="10" name="TextBox 9">
            <a:extLst>
              <a:ext uri="{FF2B5EF4-FFF2-40B4-BE49-F238E27FC236}">
                <a16:creationId xmlns:a16="http://schemas.microsoft.com/office/drawing/2014/main" id="{F966E82D-0BB9-DB4C-8012-B9DA7DFDD353}"/>
              </a:ext>
            </a:extLst>
          </p:cNvPr>
          <p:cNvSpPr txBox="1"/>
          <p:nvPr/>
        </p:nvSpPr>
        <p:spPr>
          <a:xfrm>
            <a:off x="242166" y="6020881"/>
            <a:ext cx="4084320" cy="430887"/>
          </a:xfrm>
          <a:prstGeom prst="rect">
            <a:avLst/>
          </a:prstGeom>
          <a:noFill/>
        </p:spPr>
        <p:txBody>
          <a:bodyPr wrap="square" rtlCol="0">
            <a:spAutoFit/>
          </a:bodyPr>
          <a:lstStyle/>
          <a:p>
            <a:r>
              <a:rPr lang="en-GB" sz="1100" b="1" dirty="0">
                <a:latin typeface="Helvetica" pitchFamily="2" charset="0"/>
              </a:rPr>
              <a:t>African man with heavy &amp; chronic LF microfilaria infection, resulting in a swollen leg called ‘</a:t>
            </a:r>
            <a:r>
              <a:rPr lang="en-GB" sz="1100" b="1" dirty="0">
                <a:solidFill>
                  <a:srgbClr val="FF0000"/>
                </a:solidFill>
                <a:latin typeface="Helvetica" pitchFamily="2" charset="0"/>
              </a:rPr>
              <a:t>Elephantiasis</a:t>
            </a:r>
            <a:r>
              <a:rPr lang="en-GB" sz="1100" b="1" dirty="0">
                <a:latin typeface="Helvetica" pitchFamily="2" charset="0"/>
              </a:rPr>
              <a:t>’</a:t>
            </a:r>
          </a:p>
        </p:txBody>
      </p:sp>
      <p:pic>
        <p:nvPicPr>
          <p:cNvPr id="12" name="Picture 11" descr="A bug on a leaf&#10;&#10;Description automatically generated with medium confidence">
            <a:extLst>
              <a:ext uri="{FF2B5EF4-FFF2-40B4-BE49-F238E27FC236}">
                <a16:creationId xmlns:a16="http://schemas.microsoft.com/office/drawing/2014/main" id="{E1FC5845-5B47-9941-BC58-3CBE1BD05117}"/>
              </a:ext>
            </a:extLst>
          </p:cNvPr>
          <p:cNvPicPr>
            <a:picLocks noChangeAspect="1"/>
          </p:cNvPicPr>
          <p:nvPr/>
        </p:nvPicPr>
        <p:blipFill>
          <a:blip r:embed="rId4"/>
          <a:stretch>
            <a:fillRect/>
          </a:stretch>
        </p:blipFill>
        <p:spPr>
          <a:xfrm>
            <a:off x="4659574" y="3202432"/>
            <a:ext cx="3990688" cy="2716274"/>
          </a:xfrm>
          <a:prstGeom prst="rect">
            <a:avLst/>
          </a:prstGeom>
        </p:spPr>
      </p:pic>
      <p:sp>
        <p:nvSpPr>
          <p:cNvPr id="13" name="TextBox 12">
            <a:extLst>
              <a:ext uri="{FF2B5EF4-FFF2-40B4-BE49-F238E27FC236}">
                <a16:creationId xmlns:a16="http://schemas.microsoft.com/office/drawing/2014/main" id="{E56B2E12-4ED8-7A4B-97D4-A456D2B115F2}"/>
              </a:ext>
            </a:extLst>
          </p:cNvPr>
          <p:cNvSpPr txBox="1"/>
          <p:nvPr/>
        </p:nvSpPr>
        <p:spPr>
          <a:xfrm>
            <a:off x="4600156" y="5947174"/>
            <a:ext cx="4084320" cy="600164"/>
          </a:xfrm>
          <a:prstGeom prst="rect">
            <a:avLst/>
          </a:prstGeom>
          <a:noFill/>
        </p:spPr>
        <p:txBody>
          <a:bodyPr wrap="square" rtlCol="0">
            <a:spAutoFit/>
          </a:bodyPr>
          <a:lstStyle/>
          <a:p>
            <a:r>
              <a:rPr lang="en-GB" sz="1100" b="1" dirty="0">
                <a:latin typeface="Helvetica" pitchFamily="2" charset="0"/>
              </a:rPr>
              <a:t>One many vectors, i.e., the </a:t>
            </a:r>
            <a:r>
              <a:rPr lang="en-GB" sz="1100" b="1" dirty="0">
                <a:solidFill>
                  <a:srgbClr val="FF0000"/>
                </a:solidFill>
                <a:latin typeface="Helvetica" pitchFamily="2" charset="0"/>
              </a:rPr>
              <a:t>Culex</a:t>
            </a:r>
            <a:r>
              <a:rPr lang="en-GB" sz="1100" b="1" dirty="0">
                <a:latin typeface="Helvetica" pitchFamily="2" charset="0"/>
              </a:rPr>
              <a:t> mosquito, that spreads LF by injecting microfilaria (microscopic worms) into their source of food (i.e., human) before taking its bloodmeal</a:t>
            </a:r>
          </a:p>
        </p:txBody>
      </p:sp>
      <p:sp>
        <p:nvSpPr>
          <p:cNvPr id="6" name="Slide Number Placeholder 3">
            <a:extLst>
              <a:ext uri="{FF2B5EF4-FFF2-40B4-BE49-F238E27FC236}">
                <a16:creationId xmlns:a16="http://schemas.microsoft.com/office/drawing/2014/main" id="{86F5FEDA-9DBC-E338-B058-5D32957DB9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9193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8875100" cy="6428679"/>
          </a:xfrm>
          <a:ln>
            <a:solidFill>
              <a:schemeClr val="tx1"/>
            </a:solidFill>
          </a:ln>
        </p:spPr>
        <p:txBody>
          <a:bodyPr>
            <a:noAutofit/>
          </a:bodyPr>
          <a:lstStyle/>
          <a:p>
            <a:pPr marL="0" indent="0">
              <a:lnSpc>
                <a:spcPct val="100000"/>
              </a:lnSpc>
              <a:spcBef>
                <a:spcPts val="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[a] Binary (or Boolean) maps with the factor layers</a:t>
            </a: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r>
              <a:rPr lang="en-US" sz="1800" dirty="0">
                <a:latin typeface="Helvetica" pitchFamily="2" charset="0"/>
                <a:ea typeface="Helvetica Neue Condensed" panose="02000503000000020004" pitchFamily="2" charset="0"/>
                <a:cs typeface="Helvetica Neue Condensed" panose="02000503000000020004" pitchFamily="2" charset="0"/>
              </a:rPr>
              <a:t>Binary suitability is determined simply by multiplying the six individual layers that were reclassified to 0’s and 1’s.</a:t>
            </a:r>
          </a:p>
        </p:txBody>
      </p:sp>
      <p:sp>
        <p:nvSpPr>
          <p:cNvPr id="5" name="TextBox 4">
            <a:extLst>
              <a:ext uri="{FF2B5EF4-FFF2-40B4-BE49-F238E27FC236}">
                <a16:creationId xmlns:a16="http://schemas.microsoft.com/office/drawing/2014/main" id="{44E3652A-9714-BC45-B92F-A264F6BC0F12}"/>
              </a:ext>
            </a:extLst>
          </p:cNvPr>
          <p:cNvSpPr txBox="1"/>
          <p:nvPr/>
        </p:nvSpPr>
        <p:spPr>
          <a:xfrm>
            <a:off x="9034936" y="118659"/>
            <a:ext cx="2843561" cy="276999"/>
          </a:xfrm>
          <a:prstGeom prst="rect">
            <a:avLst/>
          </a:prstGeom>
          <a:noFill/>
        </p:spPr>
        <p:txBody>
          <a:bodyPr wrap="square" rtlCol="0">
            <a:spAutoFit/>
          </a:bodyPr>
          <a:lstStyle/>
          <a:p>
            <a:r>
              <a:rPr lang="en-GB" sz="1200" b="1" dirty="0">
                <a:latin typeface="Helvetica" pitchFamily="2" charset="0"/>
              </a:rPr>
              <a:t>NOTES</a:t>
            </a:r>
          </a:p>
        </p:txBody>
      </p:sp>
      <p:sp>
        <p:nvSpPr>
          <p:cNvPr id="18" name="TextBox 17">
            <a:extLst>
              <a:ext uri="{FF2B5EF4-FFF2-40B4-BE49-F238E27FC236}">
                <a16:creationId xmlns:a16="http://schemas.microsoft.com/office/drawing/2014/main" id="{BFDF442D-71AD-F249-AF8F-3DB3E5853CF9}"/>
              </a:ext>
            </a:extLst>
          </p:cNvPr>
          <p:cNvSpPr txBox="1"/>
          <p:nvPr/>
        </p:nvSpPr>
        <p:spPr>
          <a:xfrm>
            <a:off x="354943" y="832733"/>
            <a:ext cx="8408094" cy="2492990"/>
          </a:xfrm>
          <a:prstGeom prst="rect">
            <a:avLst/>
          </a:prstGeom>
          <a:solidFill>
            <a:schemeClr val="bg2"/>
          </a:solidFill>
        </p:spPr>
        <p:txBody>
          <a:bodyPr wrap="square" rtlCol="0">
            <a:spAutoFit/>
          </a:bodyPr>
          <a:lstStyle/>
          <a:p>
            <a:r>
              <a:rPr lang="en-US" b="1" dirty="0">
                <a:latin typeface="Helvetica" pitchFamily="2" charset="0"/>
                <a:ea typeface="Helvetica Neue Condensed" panose="02000503000000020004" pitchFamily="2" charset="0"/>
                <a:cs typeface="Helvetica Neue Condensed" panose="02000503000000020004" pitchFamily="2" charset="0"/>
              </a:rPr>
              <a:t>We have these data as raster – for this approach requires simply reclassification of the data into binary raster and multiplication</a:t>
            </a:r>
          </a:p>
          <a:p>
            <a:endParaRPr lang="en-US" sz="2000" b="1" dirty="0">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p:txBody>
      </p:sp>
      <p:pic>
        <p:nvPicPr>
          <p:cNvPr id="20" name="Picture 19" descr="Text&#10;&#10;Description automatically generated">
            <a:extLst>
              <a:ext uri="{FF2B5EF4-FFF2-40B4-BE49-F238E27FC236}">
                <a16:creationId xmlns:a16="http://schemas.microsoft.com/office/drawing/2014/main" id="{DE4AF963-560D-BA47-A36C-C5A88D0AD1DA}"/>
              </a:ext>
            </a:extLst>
          </p:cNvPr>
          <p:cNvPicPr>
            <a:picLocks noChangeAspect="1"/>
          </p:cNvPicPr>
          <p:nvPr/>
        </p:nvPicPr>
        <p:blipFill>
          <a:blip r:embed="rId3"/>
          <a:stretch>
            <a:fillRect/>
          </a:stretch>
        </p:blipFill>
        <p:spPr>
          <a:xfrm>
            <a:off x="445770" y="1835062"/>
            <a:ext cx="5650230" cy="1490661"/>
          </a:xfrm>
          <a:prstGeom prst="rect">
            <a:avLst/>
          </a:prstGeom>
        </p:spPr>
      </p:pic>
      <p:sp>
        <p:nvSpPr>
          <p:cNvPr id="21" name="TextBox 20">
            <a:extLst>
              <a:ext uri="{FF2B5EF4-FFF2-40B4-BE49-F238E27FC236}">
                <a16:creationId xmlns:a16="http://schemas.microsoft.com/office/drawing/2014/main" id="{61F0818C-BF92-094D-BE16-47A9C5E80E29}"/>
              </a:ext>
            </a:extLst>
          </p:cNvPr>
          <p:cNvSpPr txBox="1"/>
          <p:nvPr/>
        </p:nvSpPr>
        <p:spPr>
          <a:xfrm>
            <a:off x="4558990" y="1835062"/>
            <a:ext cx="4169664" cy="400110"/>
          </a:xfrm>
          <a:prstGeom prst="rect">
            <a:avLst/>
          </a:prstGeom>
          <a:noFill/>
          <a:ln>
            <a:solidFill>
              <a:schemeClr val="tx1"/>
            </a:solidFill>
          </a:ln>
        </p:spPr>
        <p:txBody>
          <a:bodyPr wrap="square" rtlCol="0">
            <a:spAutoFit/>
          </a:bodyPr>
          <a:lstStyle/>
          <a:p>
            <a:r>
              <a:rPr lang="en-GB" sz="1000" b="1" dirty="0">
                <a:latin typeface="Helvetica" pitchFamily="2" charset="0"/>
              </a:rPr>
              <a:t>e.g., if temperature &gt; 15 then change pixel value to 1 (good condition), else change to zero (bad condition)</a:t>
            </a:r>
          </a:p>
        </p:txBody>
      </p:sp>
      <p:pic>
        <p:nvPicPr>
          <p:cNvPr id="27" name="Picture 26" descr="A picture containing text&#10;&#10;Description automatically generated">
            <a:extLst>
              <a:ext uri="{FF2B5EF4-FFF2-40B4-BE49-F238E27FC236}">
                <a16:creationId xmlns:a16="http://schemas.microsoft.com/office/drawing/2014/main" id="{E141DB5D-076D-EF42-BA00-5FC3845808DD}"/>
              </a:ext>
            </a:extLst>
          </p:cNvPr>
          <p:cNvPicPr>
            <a:picLocks noChangeAspect="1"/>
          </p:cNvPicPr>
          <p:nvPr/>
        </p:nvPicPr>
        <p:blipFill rotWithShape="1">
          <a:blip r:embed="rId4"/>
          <a:srcRect l="13300" r="18203"/>
          <a:stretch/>
        </p:blipFill>
        <p:spPr>
          <a:xfrm>
            <a:off x="272647" y="3710669"/>
            <a:ext cx="1089246" cy="1234765"/>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8EC84074-5006-A643-8A7A-0D164B7E6A05}"/>
              </a:ext>
            </a:extLst>
          </p:cNvPr>
          <p:cNvPicPr>
            <a:picLocks noChangeAspect="1"/>
          </p:cNvPicPr>
          <p:nvPr/>
        </p:nvPicPr>
        <p:blipFill rotWithShape="1">
          <a:blip r:embed="rId5"/>
          <a:srcRect l="18207" r="20160"/>
          <a:stretch/>
        </p:blipFill>
        <p:spPr>
          <a:xfrm>
            <a:off x="1474706" y="3710669"/>
            <a:ext cx="960298" cy="120984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BDB6851-AF7C-E54F-8D1B-0237F1F58AAE}"/>
                  </a:ext>
                </a:extLst>
              </p:cNvPr>
              <p:cNvSpPr txBox="1"/>
              <p:nvPr/>
            </p:nvSpPr>
            <p:spPr>
              <a:xfrm>
                <a:off x="1256696" y="412394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6BDB6851-AF7C-E54F-8D1B-0237F1F58AAE}"/>
                  </a:ext>
                </a:extLst>
              </p:cNvPr>
              <p:cNvSpPr txBox="1">
                <a:spLocks noRot="1" noChangeAspect="1" noMove="1" noResize="1" noEditPoints="1" noAdjustHandles="1" noChangeArrowheads="1" noChangeShapeType="1" noTextEdit="1"/>
              </p:cNvSpPr>
              <p:nvPr/>
            </p:nvSpPr>
            <p:spPr>
              <a:xfrm>
                <a:off x="1256696" y="4123944"/>
                <a:ext cx="218008" cy="276999"/>
              </a:xfrm>
              <a:prstGeom prst="rect">
                <a:avLst/>
              </a:prstGeom>
              <a:blipFill>
                <a:blip r:embed="rId6"/>
                <a:stretch>
                  <a:fillRect l="-10526"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D8094E-BFDB-994D-919E-4FE5181C604D}"/>
                  </a:ext>
                </a:extLst>
              </p:cNvPr>
              <p:cNvSpPr txBox="1"/>
              <p:nvPr/>
            </p:nvSpPr>
            <p:spPr>
              <a:xfrm>
                <a:off x="2394578" y="4130040"/>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E6D8094E-BFDB-994D-919E-4FE5181C604D}"/>
                  </a:ext>
                </a:extLst>
              </p:cNvPr>
              <p:cNvSpPr txBox="1">
                <a:spLocks noRot="1" noChangeAspect="1" noMove="1" noResize="1" noEditPoints="1" noAdjustHandles="1" noChangeArrowheads="1" noChangeShapeType="1" noTextEdit="1"/>
              </p:cNvSpPr>
              <p:nvPr/>
            </p:nvSpPr>
            <p:spPr>
              <a:xfrm>
                <a:off x="2394578" y="4130040"/>
                <a:ext cx="218008" cy="276999"/>
              </a:xfrm>
              <a:prstGeom prst="rect">
                <a:avLst/>
              </a:prstGeom>
              <a:blipFill>
                <a:blip r:embed="rId7"/>
                <a:stretch>
                  <a:fillRect l="-16667" r="-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C97FA-FD1F-9B42-B648-88795CA8E28F}"/>
                  </a:ext>
                </a:extLst>
              </p:cNvPr>
              <p:cNvSpPr txBox="1"/>
              <p:nvPr/>
            </p:nvSpPr>
            <p:spPr>
              <a:xfrm>
                <a:off x="3536424" y="409919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A43C97FA-FD1F-9B42-B648-88795CA8E28F}"/>
                  </a:ext>
                </a:extLst>
              </p:cNvPr>
              <p:cNvSpPr txBox="1">
                <a:spLocks noRot="1" noChangeAspect="1" noMove="1" noResize="1" noEditPoints="1" noAdjustHandles="1" noChangeArrowheads="1" noChangeShapeType="1" noTextEdit="1"/>
              </p:cNvSpPr>
              <p:nvPr/>
            </p:nvSpPr>
            <p:spPr>
              <a:xfrm>
                <a:off x="3536424" y="4099191"/>
                <a:ext cx="218008" cy="276999"/>
              </a:xfrm>
              <a:prstGeom prst="rect">
                <a:avLst/>
              </a:prstGeom>
              <a:blipFill>
                <a:blip r:embed="rId8"/>
                <a:stretch>
                  <a:fillRect l="-16667" r="-16667"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70458D-AE4C-3242-88C1-CE116871C385}"/>
                  </a:ext>
                </a:extLst>
              </p:cNvPr>
              <p:cNvSpPr txBox="1"/>
              <p:nvPr/>
            </p:nvSpPr>
            <p:spPr>
              <a:xfrm>
                <a:off x="4678270" y="411101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3" name="TextBox 32">
                <a:extLst>
                  <a:ext uri="{FF2B5EF4-FFF2-40B4-BE49-F238E27FC236}">
                    <a16:creationId xmlns:a16="http://schemas.microsoft.com/office/drawing/2014/main" id="{0D70458D-AE4C-3242-88C1-CE116871C385}"/>
                  </a:ext>
                </a:extLst>
              </p:cNvPr>
              <p:cNvSpPr txBox="1">
                <a:spLocks noRot="1" noChangeAspect="1" noMove="1" noResize="1" noEditPoints="1" noAdjustHandles="1" noChangeArrowheads="1" noChangeShapeType="1" noTextEdit="1"/>
              </p:cNvSpPr>
              <p:nvPr/>
            </p:nvSpPr>
            <p:spPr>
              <a:xfrm>
                <a:off x="4678270" y="4111014"/>
                <a:ext cx="218008" cy="276999"/>
              </a:xfrm>
              <a:prstGeom prst="rect">
                <a:avLst/>
              </a:prstGeom>
              <a:blipFill>
                <a:blip r:embed="rId8"/>
                <a:stretch>
                  <a:fillRect l="-16667" r="-16667"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348AB9-E4E1-C147-9256-200A90803357}"/>
                  </a:ext>
                </a:extLst>
              </p:cNvPr>
              <p:cNvSpPr txBox="1"/>
              <p:nvPr/>
            </p:nvSpPr>
            <p:spPr>
              <a:xfrm>
                <a:off x="5739349" y="409424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4" name="TextBox 33">
                <a:extLst>
                  <a:ext uri="{FF2B5EF4-FFF2-40B4-BE49-F238E27FC236}">
                    <a16:creationId xmlns:a16="http://schemas.microsoft.com/office/drawing/2014/main" id="{81348AB9-E4E1-C147-9256-200A90803357}"/>
                  </a:ext>
                </a:extLst>
              </p:cNvPr>
              <p:cNvSpPr txBox="1">
                <a:spLocks noRot="1" noChangeAspect="1" noMove="1" noResize="1" noEditPoints="1" noAdjustHandles="1" noChangeArrowheads="1" noChangeShapeType="1" noTextEdit="1"/>
              </p:cNvSpPr>
              <p:nvPr/>
            </p:nvSpPr>
            <p:spPr>
              <a:xfrm>
                <a:off x="5739349" y="4094241"/>
                <a:ext cx="218008" cy="276999"/>
              </a:xfrm>
              <a:prstGeom prst="rect">
                <a:avLst/>
              </a:prstGeom>
              <a:blipFill>
                <a:blip r:embed="rId9"/>
                <a:stretch>
                  <a:fillRect l="-16667" r="-22222"/>
                </a:stretch>
              </a:blipFill>
            </p:spPr>
            <p:txBody>
              <a:bodyPr/>
              <a:lstStyle/>
              <a:p>
                <a:r>
                  <a:rPr lang="en-GB">
                    <a:noFill/>
                  </a:rPr>
                  <a:t> </a:t>
                </a:r>
              </a:p>
            </p:txBody>
          </p:sp>
        </mc:Fallback>
      </mc:AlternateContent>
      <p:pic>
        <p:nvPicPr>
          <p:cNvPr id="39" name="Picture 38" descr="Map&#10;&#10;Description automatically generated">
            <a:extLst>
              <a:ext uri="{FF2B5EF4-FFF2-40B4-BE49-F238E27FC236}">
                <a16:creationId xmlns:a16="http://schemas.microsoft.com/office/drawing/2014/main" id="{8DA2DF4E-A852-3043-B8CB-C0183A6BEA5D}"/>
              </a:ext>
            </a:extLst>
          </p:cNvPr>
          <p:cNvPicPr>
            <a:picLocks noChangeAspect="1"/>
          </p:cNvPicPr>
          <p:nvPr/>
        </p:nvPicPr>
        <p:blipFill rotWithShape="1">
          <a:blip r:embed="rId10"/>
          <a:srcRect l="13647" r="19831"/>
          <a:stretch/>
        </p:blipFill>
        <p:spPr>
          <a:xfrm>
            <a:off x="2605514" y="3710669"/>
            <a:ext cx="978408" cy="1142051"/>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C53A23BA-4ACA-8C4A-9C37-221725467129}"/>
              </a:ext>
            </a:extLst>
          </p:cNvPr>
          <p:cNvPicPr>
            <a:picLocks noChangeAspect="1"/>
          </p:cNvPicPr>
          <p:nvPr/>
        </p:nvPicPr>
        <p:blipFill rotWithShape="1">
          <a:blip r:embed="rId11"/>
          <a:srcRect l="18203" r="19981"/>
          <a:stretch/>
        </p:blipFill>
        <p:spPr>
          <a:xfrm>
            <a:off x="3773014" y="3701525"/>
            <a:ext cx="905256" cy="1137124"/>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F9D940AC-CA0E-5949-899C-85C38D5C984C}"/>
              </a:ext>
            </a:extLst>
          </p:cNvPr>
          <p:cNvPicPr>
            <a:picLocks noChangeAspect="1"/>
          </p:cNvPicPr>
          <p:nvPr/>
        </p:nvPicPr>
        <p:blipFill rotWithShape="1">
          <a:blip r:embed="rId12"/>
          <a:srcRect l="14665" r="17065"/>
          <a:stretch/>
        </p:blipFill>
        <p:spPr>
          <a:xfrm>
            <a:off x="4863009" y="3729052"/>
            <a:ext cx="907159" cy="1031778"/>
          </a:xfrm>
          <a:prstGeom prst="rect">
            <a:avLst/>
          </a:prstGeom>
        </p:spPr>
      </p:pic>
      <p:pic>
        <p:nvPicPr>
          <p:cNvPr id="45" name="Picture 44" descr="Map&#10;&#10;Description automatically generated">
            <a:extLst>
              <a:ext uri="{FF2B5EF4-FFF2-40B4-BE49-F238E27FC236}">
                <a16:creationId xmlns:a16="http://schemas.microsoft.com/office/drawing/2014/main" id="{D83889B3-0ADA-3049-92E8-7552A1E81F51}"/>
              </a:ext>
            </a:extLst>
          </p:cNvPr>
          <p:cNvPicPr>
            <a:picLocks noChangeAspect="1"/>
          </p:cNvPicPr>
          <p:nvPr/>
        </p:nvPicPr>
        <p:blipFill rotWithShape="1">
          <a:blip r:embed="rId13"/>
          <a:srcRect l="17212" r="21037"/>
          <a:stretch/>
        </p:blipFill>
        <p:spPr>
          <a:xfrm>
            <a:off x="5957357" y="3738196"/>
            <a:ext cx="813251" cy="1022634"/>
          </a:xfrm>
          <a:prstGeom prst="rect">
            <a:avLst/>
          </a:prstGeom>
        </p:spPr>
      </p:pic>
      <p:pic>
        <p:nvPicPr>
          <p:cNvPr id="47" name="Picture 46" descr="A map of the world&#10;&#10;Description automatically generated with low confidence">
            <a:extLst>
              <a:ext uri="{FF2B5EF4-FFF2-40B4-BE49-F238E27FC236}">
                <a16:creationId xmlns:a16="http://schemas.microsoft.com/office/drawing/2014/main" id="{D62593E8-6E2C-554D-A5B8-A0898E577401}"/>
              </a:ext>
            </a:extLst>
          </p:cNvPr>
          <p:cNvPicPr>
            <a:picLocks noChangeAspect="1"/>
          </p:cNvPicPr>
          <p:nvPr/>
        </p:nvPicPr>
        <p:blipFill rotWithShape="1">
          <a:blip r:embed="rId14"/>
          <a:srcRect l="17577" r="18215"/>
          <a:stretch/>
        </p:blipFill>
        <p:spPr>
          <a:xfrm>
            <a:off x="7231485" y="3393465"/>
            <a:ext cx="1531552" cy="184425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775E10-1A4D-9F4B-B60F-6FD0BB2733E6}"/>
                  </a:ext>
                </a:extLst>
              </p:cNvPr>
              <p:cNvSpPr txBox="1"/>
              <p:nvPr/>
            </p:nvSpPr>
            <p:spPr>
              <a:xfrm>
                <a:off x="6863367" y="40942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7" name="TextBox 36">
                <a:extLst>
                  <a:ext uri="{FF2B5EF4-FFF2-40B4-BE49-F238E27FC236}">
                    <a16:creationId xmlns:a16="http://schemas.microsoft.com/office/drawing/2014/main" id="{09775E10-1A4D-9F4B-B60F-6FD0BB2733E6}"/>
                  </a:ext>
                </a:extLst>
              </p:cNvPr>
              <p:cNvSpPr txBox="1">
                <a:spLocks noRot="1" noChangeAspect="1" noMove="1" noResize="1" noEditPoints="1" noAdjustHandles="1" noChangeArrowheads="1" noChangeShapeType="1" noTextEdit="1"/>
              </p:cNvSpPr>
              <p:nvPr/>
            </p:nvSpPr>
            <p:spPr>
              <a:xfrm>
                <a:off x="6863367" y="4094240"/>
                <a:ext cx="226024" cy="276999"/>
              </a:xfrm>
              <a:prstGeom prst="rect">
                <a:avLst/>
              </a:prstGeom>
              <a:blipFill>
                <a:blip r:embed="rId15"/>
                <a:stretch>
                  <a:fillRect l="-10526" r="-1052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AAA2E88-44B3-A5AE-9977-A90D2EA9CF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35824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9532806" cy="6428679"/>
          </a:xfrm>
          <a:ln>
            <a:solidFill>
              <a:schemeClr val="tx1"/>
            </a:solidFill>
          </a:ln>
        </p:spPr>
        <p:txBody>
          <a:bodyPr>
            <a:noAutofit/>
          </a:bodyPr>
          <a:lstStyle/>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 Rankings/Ratings maps with the factor layers</a:t>
            </a: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ratings or suitability scores are determined simply by summing the values across the six individual layers that where reclassified (minimum value = 2, and maximum = 6). </a:t>
            </a:r>
          </a:p>
        </p:txBody>
      </p:sp>
      <p:sp>
        <p:nvSpPr>
          <p:cNvPr id="5" name="TextBox 4">
            <a:extLst>
              <a:ext uri="{FF2B5EF4-FFF2-40B4-BE49-F238E27FC236}">
                <a16:creationId xmlns:a16="http://schemas.microsoft.com/office/drawing/2014/main" id="{44E3652A-9714-BC45-B92F-A264F6BC0F12}"/>
              </a:ext>
            </a:extLst>
          </p:cNvPr>
          <p:cNvSpPr txBox="1"/>
          <p:nvPr/>
        </p:nvSpPr>
        <p:spPr>
          <a:xfrm>
            <a:off x="9811512" y="118659"/>
            <a:ext cx="2002977" cy="276999"/>
          </a:xfrm>
          <a:prstGeom prst="rect">
            <a:avLst/>
          </a:prstGeom>
          <a:noFill/>
        </p:spPr>
        <p:txBody>
          <a:bodyPr wrap="square" rtlCol="0">
            <a:spAutoFit/>
          </a:bodyPr>
          <a:lstStyle/>
          <a:p>
            <a:r>
              <a:rPr lang="en-GB" sz="1200" b="1" dirty="0">
                <a:latin typeface="Helvetica" pitchFamily="2" charset="0"/>
              </a:rPr>
              <a:t>NOTES</a:t>
            </a:r>
          </a:p>
        </p:txBody>
      </p:sp>
      <p:sp>
        <p:nvSpPr>
          <p:cNvPr id="18" name="TextBox 17">
            <a:extLst>
              <a:ext uri="{FF2B5EF4-FFF2-40B4-BE49-F238E27FC236}">
                <a16:creationId xmlns:a16="http://schemas.microsoft.com/office/drawing/2014/main" id="{BFDF442D-71AD-F249-AF8F-3DB3E5853CF9}"/>
              </a:ext>
            </a:extLst>
          </p:cNvPr>
          <p:cNvSpPr txBox="1"/>
          <p:nvPr/>
        </p:nvSpPr>
        <p:spPr>
          <a:xfrm>
            <a:off x="354943" y="832733"/>
            <a:ext cx="8408094" cy="2492990"/>
          </a:xfrm>
          <a:prstGeom prst="rect">
            <a:avLst/>
          </a:prstGeom>
          <a:solidFill>
            <a:schemeClr val="bg2"/>
          </a:solidFill>
        </p:spPr>
        <p:txBody>
          <a:bodyPr wrap="square" rtlCol="0">
            <a:spAutoFit/>
          </a:bodyPr>
          <a:lstStyle/>
          <a:p>
            <a:r>
              <a:rPr lang="en-US" b="1" dirty="0">
                <a:latin typeface="Helvetica" pitchFamily="2" charset="0"/>
                <a:ea typeface="Helvetica Neue Condensed" panose="02000503000000020004" pitchFamily="2" charset="0"/>
                <a:cs typeface="Helvetica Neue Condensed" panose="02000503000000020004" pitchFamily="2" charset="0"/>
              </a:rPr>
              <a:t>We have these data as raster – for this approach requires simply reclassification of the data into binary raster and summation to get scores</a:t>
            </a:r>
          </a:p>
          <a:p>
            <a:endParaRPr lang="en-US" sz="2000" b="1" dirty="0">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p:txBody>
      </p:sp>
      <p:pic>
        <p:nvPicPr>
          <p:cNvPr id="20" name="Picture 19" descr="Text&#10;&#10;Description automatically generated">
            <a:extLst>
              <a:ext uri="{FF2B5EF4-FFF2-40B4-BE49-F238E27FC236}">
                <a16:creationId xmlns:a16="http://schemas.microsoft.com/office/drawing/2014/main" id="{DE4AF963-560D-BA47-A36C-C5A88D0AD1DA}"/>
              </a:ext>
            </a:extLst>
          </p:cNvPr>
          <p:cNvPicPr>
            <a:picLocks noChangeAspect="1"/>
          </p:cNvPicPr>
          <p:nvPr/>
        </p:nvPicPr>
        <p:blipFill>
          <a:blip r:embed="rId3"/>
          <a:stretch>
            <a:fillRect/>
          </a:stretch>
        </p:blipFill>
        <p:spPr>
          <a:xfrm>
            <a:off x="445770" y="1835062"/>
            <a:ext cx="5650230" cy="1490661"/>
          </a:xfrm>
          <a:prstGeom prst="rect">
            <a:avLst/>
          </a:prstGeom>
        </p:spPr>
      </p:pic>
      <p:sp>
        <p:nvSpPr>
          <p:cNvPr id="21" name="TextBox 20">
            <a:extLst>
              <a:ext uri="{FF2B5EF4-FFF2-40B4-BE49-F238E27FC236}">
                <a16:creationId xmlns:a16="http://schemas.microsoft.com/office/drawing/2014/main" id="{61F0818C-BF92-094D-BE16-47A9C5E80E29}"/>
              </a:ext>
            </a:extLst>
          </p:cNvPr>
          <p:cNvSpPr txBox="1"/>
          <p:nvPr/>
        </p:nvSpPr>
        <p:spPr>
          <a:xfrm>
            <a:off x="4558990" y="1835062"/>
            <a:ext cx="4169664" cy="400110"/>
          </a:xfrm>
          <a:prstGeom prst="rect">
            <a:avLst/>
          </a:prstGeom>
          <a:noFill/>
          <a:ln>
            <a:solidFill>
              <a:schemeClr val="tx1"/>
            </a:solidFill>
          </a:ln>
        </p:spPr>
        <p:txBody>
          <a:bodyPr wrap="square" rtlCol="0">
            <a:spAutoFit/>
          </a:bodyPr>
          <a:lstStyle/>
          <a:p>
            <a:r>
              <a:rPr lang="en-GB" sz="1000" b="1" dirty="0">
                <a:latin typeface="Helvetica" pitchFamily="2" charset="0"/>
              </a:rPr>
              <a:t>e.g., if temperature &gt; 15 then change pixel value to 1 (good condition), else change to zero (bad condition)</a:t>
            </a:r>
          </a:p>
        </p:txBody>
      </p:sp>
      <p:pic>
        <p:nvPicPr>
          <p:cNvPr id="27" name="Picture 26" descr="A picture containing text&#10;&#10;Description automatically generated">
            <a:extLst>
              <a:ext uri="{FF2B5EF4-FFF2-40B4-BE49-F238E27FC236}">
                <a16:creationId xmlns:a16="http://schemas.microsoft.com/office/drawing/2014/main" id="{E141DB5D-076D-EF42-BA00-5FC3845808DD}"/>
              </a:ext>
            </a:extLst>
          </p:cNvPr>
          <p:cNvPicPr>
            <a:picLocks noChangeAspect="1"/>
          </p:cNvPicPr>
          <p:nvPr/>
        </p:nvPicPr>
        <p:blipFill rotWithShape="1">
          <a:blip r:embed="rId4"/>
          <a:srcRect l="13300" r="18203"/>
          <a:stretch/>
        </p:blipFill>
        <p:spPr>
          <a:xfrm>
            <a:off x="272647" y="3710669"/>
            <a:ext cx="1089246" cy="1234765"/>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8EC84074-5006-A643-8A7A-0D164B7E6A05}"/>
              </a:ext>
            </a:extLst>
          </p:cNvPr>
          <p:cNvPicPr>
            <a:picLocks noChangeAspect="1"/>
          </p:cNvPicPr>
          <p:nvPr/>
        </p:nvPicPr>
        <p:blipFill rotWithShape="1">
          <a:blip r:embed="rId5"/>
          <a:srcRect l="18207" r="20160"/>
          <a:stretch/>
        </p:blipFill>
        <p:spPr>
          <a:xfrm>
            <a:off x="1474706" y="3710669"/>
            <a:ext cx="960298" cy="120984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BDB6851-AF7C-E54F-8D1B-0237F1F58AAE}"/>
                  </a:ext>
                </a:extLst>
              </p:cNvPr>
              <p:cNvSpPr txBox="1"/>
              <p:nvPr/>
            </p:nvSpPr>
            <p:spPr>
              <a:xfrm>
                <a:off x="1256696" y="412394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6BDB6851-AF7C-E54F-8D1B-0237F1F58AAE}"/>
                  </a:ext>
                </a:extLst>
              </p:cNvPr>
              <p:cNvSpPr txBox="1">
                <a:spLocks noRot="1" noChangeAspect="1" noMove="1" noResize="1" noEditPoints="1" noAdjustHandles="1" noChangeArrowheads="1" noChangeShapeType="1" noTextEdit="1"/>
              </p:cNvSpPr>
              <p:nvPr/>
            </p:nvSpPr>
            <p:spPr>
              <a:xfrm>
                <a:off x="1256696" y="4123944"/>
                <a:ext cx="226024" cy="276999"/>
              </a:xfrm>
              <a:prstGeom prst="rect">
                <a:avLst/>
              </a:prstGeom>
              <a:blipFill>
                <a:blip r:embed="rId6"/>
                <a:stretch>
                  <a:fillRect l="-15789" r="-21053"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D8094E-BFDB-994D-919E-4FE5181C604D}"/>
                  </a:ext>
                </a:extLst>
              </p:cNvPr>
              <p:cNvSpPr txBox="1"/>
              <p:nvPr/>
            </p:nvSpPr>
            <p:spPr>
              <a:xfrm>
                <a:off x="2394578" y="41300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E6D8094E-BFDB-994D-919E-4FE5181C604D}"/>
                  </a:ext>
                </a:extLst>
              </p:cNvPr>
              <p:cNvSpPr txBox="1">
                <a:spLocks noRot="1" noChangeAspect="1" noMove="1" noResize="1" noEditPoints="1" noAdjustHandles="1" noChangeArrowheads="1" noChangeShapeType="1" noTextEdit="1"/>
              </p:cNvSpPr>
              <p:nvPr/>
            </p:nvSpPr>
            <p:spPr>
              <a:xfrm>
                <a:off x="2394578" y="4130040"/>
                <a:ext cx="226024" cy="276999"/>
              </a:xfrm>
              <a:prstGeom prst="rect">
                <a:avLst/>
              </a:prstGeom>
              <a:blipFill>
                <a:blip r:embed="rId7"/>
                <a:stretch>
                  <a:fillRect l="-21053" r="-157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C97FA-FD1F-9B42-B648-88795CA8E28F}"/>
                  </a:ext>
                </a:extLst>
              </p:cNvPr>
              <p:cNvSpPr txBox="1"/>
              <p:nvPr/>
            </p:nvSpPr>
            <p:spPr>
              <a:xfrm>
                <a:off x="3536424" y="40991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A43C97FA-FD1F-9B42-B648-88795CA8E28F}"/>
                  </a:ext>
                </a:extLst>
              </p:cNvPr>
              <p:cNvSpPr txBox="1">
                <a:spLocks noRot="1" noChangeAspect="1" noMove="1" noResize="1" noEditPoints="1" noAdjustHandles="1" noChangeArrowheads="1" noChangeShapeType="1" noTextEdit="1"/>
              </p:cNvSpPr>
              <p:nvPr/>
            </p:nvSpPr>
            <p:spPr>
              <a:xfrm>
                <a:off x="3536424" y="4099191"/>
                <a:ext cx="226024" cy="276999"/>
              </a:xfrm>
              <a:prstGeom prst="rect">
                <a:avLst/>
              </a:prstGeom>
              <a:blipFill>
                <a:blip r:embed="rId8"/>
                <a:stretch>
                  <a:fillRect l="-15789"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70458D-AE4C-3242-88C1-CE116871C385}"/>
                  </a:ext>
                </a:extLst>
              </p:cNvPr>
              <p:cNvSpPr txBox="1"/>
              <p:nvPr/>
            </p:nvSpPr>
            <p:spPr>
              <a:xfrm>
                <a:off x="4678270" y="411101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3" name="TextBox 32">
                <a:extLst>
                  <a:ext uri="{FF2B5EF4-FFF2-40B4-BE49-F238E27FC236}">
                    <a16:creationId xmlns:a16="http://schemas.microsoft.com/office/drawing/2014/main" id="{0D70458D-AE4C-3242-88C1-CE116871C385}"/>
                  </a:ext>
                </a:extLst>
              </p:cNvPr>
              <p:cNvSpPr txBox="1">
                <a:spLocks noRot="1" noChangeAspect="1" noMove="1" noResize="1" noEditPoints="1" noAdjustHandles="1" noChangeArrowheads="1" noChangeShapeType="1" noTextEdit="1"/>
              </p:cNvSpPr>
              <p:nvPr/>
            </p:nvSpPr>
            <p:spPr>
              <a:xfrm>
                <a:off x="4678270" y="4111014"/>
                <a:ext cx="226024" cy="276999"/>
              </a:xfrm>
              <a:prstGeom prst="rect">
                <a:avLst/>
              </a:prstGeom>
              <a:blipFill>
                <a:blip r:embed="rId9"/>
                <a:stretch>
                  <a:fillRect l="-21053"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348AB9-E4E1-C147-9256-200A90803357}"/>
                  </a:ext>
                </a:extLst>
              </p:cNvPr>
              <p:cNvSpPr txBox="1"/>
              <p:nvPr/>
            </p:nvSpPr>
            <p:spPr>
              <a:xfrm>
                <a:off x="5739349" y="409424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4" name="TextBox 33">
                <a:extLst>
                  <a:ext uri="{FF2B5EF4-FFF2-40B4-BE49-F238E27FC236}">
                    <a16:creationId xmlns:a16="http://schemas.microsoft.com/office/drawing/2014/main" id="{81348AB9-E4E1-C147-9256-200A90803357}"/>
                  </a:ext>
                </a:extLst>
              </p:cNvPr>
              <p:cNvSpPr txBox="1">
                <a:spLocks noRot="1" noChangeAspect="1" noMove="1" noResize="1" noEditPoints="1" noAdjustHandles="1" noChangeArrowheads="1" noChangeShapeType="1" noTextEdit="1"/>
              </p:cNvSpPr>
              <p:nvPr/>
            </p:nvSpPr>
            <p:spPr>
              <a:xfrm>
                <a:off x="5739349" y="4094241"/>
                <a:ext cx="226024" cy="276999"/>
              </a:xfrm>
              <a:prstGeom prst="rect">
                <a:avLst/>
              </a:prstGeom>
              <a:blipFill>
                <a:blip r:embed="rId10"/>
                <a:stretch>
                  <a:fillRect l="-15789" r="-21053" b="-4348"/>
                </a:stretch>
              </a:blipFill>
            </p:spPr>
            <p:txBody>
              <a:bodyPr/>
              <a:lstStyle/>
              <a:p>
                <a:r>
                  <a:rPr lang="en-GB">
                    <a:noFill/>
                  </a:rPr>
                  <a:t> </a:t>
                </a:r>
              </a:p>
            </p:txBody>
          </p:sp>
        </mc:Fallback>
      </mc:AlternateContent>
      <p:pic>
        <p:nvPicPr>
          <p:cNvPr id="39" name="Picture 38" descr="Map&#10;&#10;Description automatically generated">
            <a:extLst>
              <a:ext uri="{FF2B5EF4-FFF2-40B4-BE49-F238E27FC236}">
                <a16:creationId xmlns:a16="http://schemas.microsoft.com/office/drawing/2014/main" id="{8DA2DF4E-A852-3043-B8CB-C0183A6BEA5D}"/>
              </a:ext>
            </a:extLst>
          </p:cNvPr>
          <p:cNvPicPr>
            <a:picLocks noChangeAspect="1"/>
          </p:cNvPicPr>
          <p:nvPr/>
        </p:nvPicPr>
        <p:blipFill rotWithShape="1">
          <a:blip r:embed="rId11"/>
          <a:srcRect l="13647" r="19831"/>
          <a:stretch/>
        </p:blipFill>
        <p:spPr>
          <a:xfrm>
            <a:off x="2605514" y="3710669"/>
            <a:ext cx="978408" cy="1142051"/>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C53A23BA-4ACA-8C4A-9C37-221725467129}"/>
              </a:ext>
            </a:extLst>
          </p:cNvPr>
          <p:cNvPicPr>
            <a:picLocks noChangeAspect="1"/>
          </p:cNvPicPr>
          <p:nvPr/>
        </p:nvPicPr>
        <p:blipFill rotWithShape="1">
          <a:blip r:embed="rId12"/>
          <a:srcRect l="18203" r="19981"/>
          <a:stretch/>
        </p:blipFill>
        <p:spPr>
          <a:xfrm>
            <a:off x="3773014" y="3701525"/>
            <a:ext cx="905256" cy="1137124"/>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F9D940AC-CA0E-5949-899C-85C38D5C984C}"/>
              </a:ext>
            </a:extLst>
          </p:cNvPr>
          <p:cNvPicPr>
            <a:picLocks noChangeAspect="1"/>
          </p:cNvPicPr>
          <p:nvPr/>
        </p:nvPicPr>
        <p:blipFill rotWithShape="1">
          <a:blip r:embed="rId13"/>
          <a:srcRect l="14665" r="17065"/>
          <a:stretch/>
        </p:blipFill>
        <p:spPr>
          <a:xfrm>
            <a:off x="4863009" y="3729052"/>
            <a:ext cx="907159" cy="1031778"/>
          </a:xfrm>
          <a:prstGeom prst="rect">
            <a:avLst/>
          </a:prstGeom>
        </p:spPr>
      </p:pic>
      <p:pic>
        <p:nvPicPr>
          <p:cNvPr id="45" name="Picture 44" descr="Map&#10;&#10;Description automatically generated">
            <a:extLst>
              <a:ext uri="{FF2B5EF4-FFF2-40B4-BE49-F238E27FC236}">
                <a16:creationId xmlns:a16="http://schemas.microsoft.com/office/drawing/2014/main" id="{D83889B3-0ADA-3049-92E8-7552A1E81F51}"/>
              </a:ext>
            </a:extLst>
          </p:cNvPr>
          <p:cNvPicPr>
            <a:picLocks noChangeAspect="1"/>
          </p:cNvPicPr>
          <p:nvPr/>
        </p:nvPicPr>
        <p:blipFill rotWithShape="1">
          <a:blip r:embed="rId14"/>
          <a:srcRect l="17212" r="21037"/>
          <a:stretch/>
        </p:blipFill>
        <p:spPr>
          <a:xfrm>
            <a:off x="5957357" y="3738196"/>
            <a:ext cx="813251" cy="1022634"/>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775E10-1A4D-9F4B-B60F-6FD0BB2733E6}"/>
                  </a:ext>
                </a:extLst>
              </p:cNvPr>
              <p:cNvSpPr txBox="1"/>
              <p:nvPr/>
            </p:nvSpPr>
            <p:spPr>
              <a:xfrm>
                <a:off x="6863367" y="40942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7" name="TextBox 36">
                <a:extLst>
                  <a:ext uri="{FF2B5EF4-FFF2-40B4-BE49-F238E27FC236}">
                    <a16:creationId xmlns:a16="http://schemas.microsoft.com/office/drawing/2014/main" id="{09775E10-1A4D-9F4B-B60F-6FD0BB2733E6}"/>
                  </a:ext>
                </a:extLst>
              </p:cNvPr>
              <p:cNvSpPr txBox="1">
                <a:spLocks noRot="1" noChangeAspect="1" noMove="1" noResize="1" noEditPoints="1" noAdjustHandles="1" noChangeArrowheads="1" noChangeShapeType="1" noTextEdit="1"/>
              </p:cNvSpPr>
              <p:nvPr/>
            </p:nvSpPr>
            <p:spPr>
              <a:xfrm>
                <a:off x="6863367" y="4094240"/>
                <a:ext cx="226024" cy="276999"/>
              </a:xfrm>
              <a:prstGeom prst="rect">
                <a:avLst/>
              </a:prstGeom>
              <a:blipFill>
                <a:blip r:embed="rId15"/>
                <a:stretch>
                  <a:fillRect l="-10526" r="-10526"/>
                </a:stretch>
              </a:blipFill>
            </p:spPr>
            <p:txBody>
              <a:bodyPr/>
              <a:lstStyle/>
              <a:p>
                <a:r>
                  <a:rPr lang="en-GB">
                    <a:noFill/>
                  </a:rPr>
                  <a:t> </a:t>
                </a:r>
              </a:p>
            </p:txBody>
          </p:sp>
        </mc:Fallback>
      </mc:AlternateContent>
      <p:pic>
        <p:nvPicPr>
          <p:cNvPr id="4" name="Picture 3" descr="Map&#10;&#10;Description automatically generated">
            <a:extLst>
              <a:ext uri="{FF2B5EF4-FFF2-40B4-BE49-F238E27FC236}">
                <a16:creationId xmlns:a16="http://schemas.microsoft.com/office/drawing/2014/main" id="{3A40E18D-86A2-AD42-9A68-0CA9E05E170D}"/>
              </a:ext>
            </a:extLst>
          </p:cNvPr>
          <p:cNvPicPr>
            <a:picLocks noChangeAspect="1"/>
          </p:cNvPicPr>
          <p:nvPr/>
        </p:nvPicPr>
        <p:blipFill rotWithShape="1">
          <a:blip r:embed="rId16"/>
          <a:srcRect r="19277"/>
          <a:stretch/>
        </p:blipFill>
        <p:spPr>
          <a:xfrm>
            <a:off x="7236353" y="3379582"/>
            <a:ext cx="2110194" cy="2016861"/>
          </a:xfrm>
          <a:prstGeom prst="rect">
            <a:avLst/>
          </a:prstGeom>
          <a:ln>
            <a:solidFill>
              <a:schemeClr val="tx1"/>
            </a:solidFill>
          </a:ln>
        </p:spPr>
      </p:pic>
      <p:sp>
        <p:nvSpPr>
          <p:cNvPr id="6" name="Slide Number Placeholder 3">
            <a:extLst>
              <a:ext uri="{FF2B5EF4-FFF2-40B4-BE49-F238E27FC236}">
                <a16:creationId xmlns:a16="http://schemas.microsoft.com/office/drawing/2014/main" id="{F5F28D13-D940-0B4B-42C5-FD6D0694FD8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45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8555FF4-E9A9-2624-47C9-C0AAD1F168CD}"/>
            </a:ext>
          </a:extLst>
        </p:cNvPr>
        <p:cNvGrpSpPr/>
        <p:nvPr/>
      </p:nvGrpSpPr>
      <p:grpSpPr>
        <a:xfrm>
          <a:off x="0" y="0"/>
          <a:ext cx="0" cy="0"/>
          <a:chOff x="0" y="0"/>
          <a:chExt cx="0" cy="0"/>
        </a:xfrm>
      </p:grpSpPr>
      <p:pic>
        <p:nvPicPr>
          <p:cNvPr id="5" name="Picture 4" descr="A map of the state of kenya&#10;&#10;AI-generated content may be incorrect.">
            <a:extLst>
              <a:ext uri="{FF2B5EF4-FFF2-40B4-BE49-F238E27FC236}">
                <a16:creationId xmlns:a16="http://schemas.microsoft.com/office/drawing/2014/main" id="{DB942EC9-5C43-4951-5B6E-1789027D6E31}"/>
              </a:ext>
            </a:extLst>
          </p:cNvPr>
          <p:cNvPicPr>
            <a:picLocks noChangeAspect="1"/>
          </p:cNvPicPr>
          <p:nvPr/>
        </p:nvPicPr>
        <p:blipFill>
          <a:blip r:embed="rId2"/>
          <a:stretch>
            <a:fillRect/>
          </a:stretch>
        </p:blipFill>
        <p:spPr>
          <a:xfrm>
            <a:off x="8204626" y="1547138"/>
            <a:ext cx="3987374" cy="3763723"/>
          </a:xfrm>
          <a:prstGeom prst="rect">
            <a:avLst/>
          </a:prstGeom>
        </p:spPr>
      </p:pic>
      <p:sp>
        <p:nvSpPr>
          <p:cNvPr id="8" name="TextBox 7">
            <a:extLst>
              <a:ext uri="{FF2B5EF4-FFF2-40B4-BE49-F238E27FC236}">
                <a16:creationId xmlns:a16="http://schemas.microsoft.com/office/drawing/2014/main" id="{7FA0806B-C7CB-B5A8-F070-DBEDD256CC65}"/>
              </a:ext>
            </a:extLst>
          </p:cNvPr>
          <p:cNvSpPr txBox="1"/>
          <p:nvPr/>
        </p:nvSpPr>
        <p:spPr>
          <a:xfrm>
            <a:off x="8307028" y="1041679"/>
            <a:ext cx="349326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Resulting Map from Decisions</a:t>
            </a:r>
          </a:p>
        </p:txBody>
      </p:sp>
      <p:sp>
        <p:nvSpPr>
          <p:cNvPr id="9" name="Slide Number Placeholder 3">
            <a:extLst>
              <a:ext uri="{FF2B5EF4-FFF2-40B4-BE49-F238E27FC236}">
                <a16:creationId xmlns:a16="http://schemas.microsoft.com/office/drawing/2014/main" id="{07A1D163-AB9C-9A9D-A59A-6DA358DF909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9A66AD-3DD6-2E63-87EF-53CAD5C53E96}"/>
              </a:ext>
            </a:extLst>
          </p:cNvPr>
          <p:cNvSpPr txBox="1"/>
          <p:nvPr/>
        </p:nvSpPr>
        <p:spPr>
          <a:xfrm>
            <a:off x="130134" y="67062"/>
            <a:ext cx="4408002"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[c] Analytical Hierarchy Process (AHP)</a:t>
            </a:r>
          </a:p>
        </p:txBody>
      </p:sp>
      <p:pic>
        <p:nvPicPr>
          <p:cNvPr id="13" name="Picture 12" descr="A table with numbers and a number on it&#10;&#10;AI-generated content may be incorrect.">
            <a:extLst>
              <a:ext uri="{FF2B5EF4-FFF2-40B4-BE49-F238E27FC236}">
                <a16:creationId xmlns:a16="http://schemas.microsoft.com/office/drawing/2014/main" id="{E9C186A5-C05A-A9C4-3174-2996A05B506E}"/>
              </a:ext>
            </a:extLst>
          </p:cNvPr>
          <p:cNvPicPr>
            <a:picLocks noChangeAspect="1"/>
          </p:cNvPicPr>
          <p:nvPr/>
        </p:nvPicPr>
        <p:blipFill>
          <a:blip r:embed="rId3"/>
          <a:stretch>
            <a:fillRect/>
          </a:stretch>
        </p:blipFill>
        <p:spPr>
          <a:xfrm>
            <a:off x="130134" y="3310681"/>
            <a:ext cx="7902663" cy="1145572"/>
          </a:xfrm>
          <a:prstGeom prst="rect">
            <a:avLst/>
          </a:prstGeom>
        </p:spPr>
      </p:pic>
      <p:pic>
        <p:nvPicPr>
          <p:cNvPr id="15" name="Picture 14" descr="A table with green and white text&#10;&#10;AI-generated content may be incorrect.">
            <a:extLst>
              <a:ext uri="{FF2B5EF4-FFF2-40B4-BE49-F238E27FC236}">
                <a16:creationId xmlns:a16="http://schemas.microsoft.com/office/drawing/2014/main" id="{00635AC3-21BB-E3C2-F171-C25C4920A306}"/>
              </a:ext>
            </a:extLst>
          </p:cNvPr>
          <p:cNvPicPr>
            <a:picLocks noChangeAspect="1"/>
          </p:cNvPicPr>
          <p:nvPr/>
        </p:nvPicPr>
        <p:blipFill>
          <a:blip r:embed="rId4"/>
          <a:stretch>
            <a:fillRect/>
          </a:stretch>
        </p:blipFill>
        <p:spPr>
          <a:xfrm>
            <a:off x="130135" y="1226345"/>
            <a:ext cx="7772400" cy="1509705"/>
          </a:xfrm>
          <a:prstGeom prst="rect">
            <a:avLst/>
          </a:prstGeom>
        </p:spPr>
      </p:pic>
      <p:pic>
        <p:nvPicPr>
          <p:cNvPr id="17" name="Picture 16">
            <a:extLst>
              <a:ext uri="{FF2B5EF4-FFF2-40B4-BE49-F238E27FC236}">
                <a16:creationId xmlns:a16="http://schemas.microsoft.com/office/drawing/2014/main" id="{F2A7668E-FEED-F02C-4B8C-9C8D9E086D42}"/>
              </a:ext>
            </a:extLst>
          </p:cNvPr>
          <p:cNvPicPr>
            <a:picLocks noChangeAspect="1"/>
          </p:cNvPicPr>
          <p:nvPr/>
        </p:nvPicPr>
        <p:blipFill>
          <a:blip r:embed="rId5"/>
          <a:stretch>
            <a:fillRect/>
          </a:stretch>
        </p:blipFill>
        <p:spPr>
          <a:xfrm>
            <a:off x="195265" y="5148258"/>
            <a:ext cx="8792858" cy="367902"/>
          </a:xfrm>
          <a:prstGeom prst="rect">
            <a:avLst/>
          </a:prstGeom>
        </p:spPr>
      </p:pic>
      <p:sp>
        <p:nvSpPr>
          <p:cNvPr id="18" name="TextBox 17">
            <a:extLst>
              <a:ext uri="{FF2B5EF4-FFF2-40B4-BE49-F238E27FC236}">
                <a16:creationId xmlns:a16="http://schemas.microsoft.com/office/drawing/2014/main" id="{C807CB9A-0CCB-5E99-F25F-293FC216D909}"/>
              </a:ext>
            </a:extLst>
          </p:cNvPr>
          <p:cNvSpPr txBox="1"/>
          <p:nvPr/>
        </p:nvSpPr>
        <p:spPr>
          <a:xfrm>
            <a:off x="130134" y="699711"/>
            <a:ext cx="6571030"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This involves building a decision table based on expert opinion</a:t>
            </a:r>
          </a:p>
        </p:txBody>
      </p:sp>
      <p:sp>
        <p:nvSpPr>
          <p:cNvPr id="19" name="TextBox 18">
            <a:extLst>
              <a:ext uri="{FF2B5EF4-FFF2-40B4-BE49-F238E27FC236}">
                <a16:creationId xmlns:a16="http://schemas.microsoft.com/office/drawing/2014/main" id="{C6D6F354-BB3B-DE0A-938F-656AB6EE69C9}"/>
              </a:ext>
            </a:extLst>
          </p:cNvPr>
          <p:cNvSpPr txBox="1"/>
          <p:nvPr/>
        </p:nvSpPr>
        <p:spPr>
          <a:xfrm>
            <a:off x="130134" y="2893352"/>
            <a:ext cx="6045245"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Priority weight matrix is generated from the decision table</a:t>
            </a:r>
          </a:p>
        </p:txBody>
      </p:sp>
      <p:sp>
        <p:nvSpPr>
          <p:cNvPr id="20" name="TextBox 19">
            <a:extLst>
              <a:ext uri="{FF2B5EF4-FFF2-40B4-BE49-F238E27FC236}">
                <a16:creationId xmlns:a16="http://schemas.microsoft.com/office/drawing/2014/main" id="{F4007BB1-E999-BEC5-1DFB-F50D93B82105}"/>
              </a:ext>
            </a:extLst>
          </p:cNvPr>
          <p:cNvSpPr txBox="1"/>
          <p:nvPr/>
        </p:nvSpPr>
        <p:spPr>
          <a:xfrm>
            <a:off x="130134" y="4661552"/>
            <a:ext cx="8751114"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This is used to build the equation to make the prediction about where LF is in Kenya</a:t>
            </a:r>
          </a:p>
        </p:txBody>
      </p:sp>
    </p:spTree>
    <p:extLst>
      <p:ext uri="{BB962C8B-B14F-4D97-AF65-F5344CB8AC3E}">
        <p14:creationId xmlns:p14="http://schemas.microsoft.com/office/powerpoint/2010/main" val="1543261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5850408" y="71625"/>
            <a:ext cx="6071591"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3" name="Slide Number Placeholder 3">
            <a:extLst>
              <a:ext uri="{FF2B5EF4-FFF2-40B4-BE49-F238E27FC236}">
                <a16:creationId xmlns:a16="http://schemas.microsoft.com/office/drawing/2014/main" id="{1787DF86-1890-FDB5-E6A0-BBCC229DFB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36</a:t>
            </a:fld>
            <a:endParaRPr lang="en-US" altLang="x-none"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3C07E41-F933-0B67-9CC3-9FAA12182036}"/>
              </a:ext>
            </a:extLst>
          </p:cNvPr>
          <p:cNvSpPr txBox="1"/>
          <p:nvPr/>
        </p:nvSpPr>
        <p:spPr>
          <a:xfrm>
            <a:off x="118815" y="25458"/>
            <a:ext cx="5158785"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[3] Point Pattern Process: Ecological Niche Models</a:t>
            </a:r>
          </a:p>
        </p:txBody>
      </p:sp>
    </p:spTree>
    <p:extLst>
      <p:ext uri="{BB962C8B-B14F-4D97-AF65-F5344CB8AC3E}">
        <p14:creationId xmlns:p14="http://schemas.microsoft.com/office/powerpoint/2010/main" val="292364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86002"/>
            <a:ext cx="192519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241AB22C-B0D3-8C11-DAC8-1C8DABBC8EB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2C8E9EB-7EBC-98AB-B2A4-E268619FF44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Map&#10;&#10;Description automatically generated">
            <a:extLst>
              <a:ext uri="{FF2B5EF4-FFF2-40B4-BE49-F238E27FC236}">
                <a16:creationId xmlns:a16="http://schemas.microsoft.com/office/drawing/2014/main" id="{827E38A3-2630-518C-D8C4-438E71CFDF54}"/>
              </a:ext>
            </a:extLst>
          </p:cNvPr>
          <p:cNvPicPr>
            <a:picLocks noChangeAspect="1"/>
          </p:cNvPicPr>
          <p:nvPr/>
        </p:nvPicPr>
        <p:blipFill>
          <a:blip r:embed="rId2"/>
          <a:stretch>
            <a:fillRect/>
          </a:stretch>
        </p:blipFill>
        <p:spPr>
          <a:xfrm>
            <a:off x="335071" y="641798"/>
            <a:ext cx="5483563" cy="4759764"/>
          </a:xfrm>
          <a:prstGeom prst="rect">
            <a:avLst/>
          </a:prstGeom>
          <a:ln>
            <a:solidFill>
              <a:schemeClr val="tx1"/>
            </a:solidFill>
          </a:ln>
        </p:spPr>
      </p:pic>
      <p:pic>
        <p:nvPicPr>
          <p:cNvPr id="5" name="Picture 4" descr="Diagram&#10;&#10;Description automatically generated">
            <a:extLst>
              <a:ext uri="{FF2B5EF4-FFF2-40B4-BE49-F238E27FC236}">
                <a16:creationId xmlns:a16="http://schemas.microsoft.com/office/drawing/2014/main" id="{3D31601A-8D5D-AB7A-4793-E3AB791825CA}"/>
              </a:ext>
            </a:extLst>
          </p:cNvPr>
          <p:cNvPicPr>
            <a:picLocks noChangeAspect="1"/>
          </p:cNvPicPr>
          <p:nvPr/>
        </p:nvPicPr>
        <p:blipFill>
          <a:blip r:embed="rId3"/>
          <a:stretch>
            <a:fillRect/>
          </a:stretch>
        </p:blipFill>
        <p:spPr>
          <a:xfrm>
            <a:off x="6436091" y="641798"/>
            <a:ext cx="5028144" cy="4759765"/>
          </a:xfrm>
          <a:prstGeom prst="rect">
            <a:avLst/>
          </a:prstGeom>
          <a:ln>
            <a:solidFill>
              <a:schemeClr val="tx1"/>
            </a:solidFill>
          </a:ln>
        </p:spPr>
      </p:pic>
      <p:sp>
        <p:nvSpPr>
          <p:cNvPr id="7" name="TextBox 6">
            <a:extLst>
              <a:ext uri="{FF2B5EF4-FFF2-40B4-BE49-F238E27FC236}">
                <a16:creationId xmlns:a16="http://schemas.microsoft.com/office/drawing/2014/main" id="{B0B82F1F-E719-2F6F-6A17-511CACB85E14}"/>
              </a:ext>
            </a:extLst>
          </p:cNvPr>
          <p:cNvSpPr txBox="1"/>
          <p:nvPr/>
        </p:nvSpPr>
        <p:spPr>
          <a:xfrm>
            <a:off x="6431071" y="5440790"/>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2216655-72C5-7F64-80E2-88BC7D6E9F8F}"/>
              </a:ext>
            </a:extLst>
          </p:cNvPr>
          <p:cNvSpPr txBox="1"/>
          <p:nvPr/>
        </p:nvSpPr>
        <p:spPr>
          <a:xfrm>
            <a:off x="335071" y="5437850"/>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F0514E00-8672-A867-15FB-805266243319}"/>
              </a:ext>
            </a:extLst>
          </p:cNvPr>
          <p:cNvSpPr txBox="1"/>
          <p:nvPr/>
        </p:nvSpPr>
        <p:spPr>
          <a:xfrm>
            <a:off x="315583" y="162284"/>
            <a:ext cx="1035576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Prediction of high-risk locations &amp; where it is suitable (output is in gridded format)</a:t>
            </a:r>
          </a:p>
        </p:txBody>
      </p:sp>
    </p:spTree>
    <p:extLst>
      <p:ext uri="{BB962C8B-B14F-4D97-AF65-F5344CB8AC3E}">
        <p14:creationId xmlns:p14="http://schemas.microsoft.com/office/powerpoint/2010/main" val="1853652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39634-E379-4C37-6A92-16C7EF4EB100}"/>
              </a:ext>
            </a:extLst>
          </p:cNvPr>
          <p:cNvSpPr txBox="1"/>
          <p:nvPr/>
        </p:nvSpPr>
        <p:spPr>
          <a:xfrm>
            <a:off x="3697606" y="794589"/>
            <a:ext cx="2908168"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level from the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Kriging model</a:t>
            </a:r>
          </a:p>
        </p:txBody>
      </p:sp>
      <p:pic>
        <p:nvPicPr>
          <p:cNvPr id="3" name="Picture 2" descr="Diagram&#10;&#10;Description automatically generated">
            <a:extLst>
              <a:ext uri="{FF2B5EF4-FFF2-40B4-BE49-F238E27FC236}">
                <a16:creationId xmlns:a16="http://schemas.microsoft.com/office/drawing/2014/main" id="{B67D5FD8-69D8-8E6F-E6CF-1D917ED2D797}"/>
              </a:ext>
            </a:extLst>
          </p:cNvPr>
          <p:cNvPicPr>
            <a:picLocks noChangeAspect="1"/>
          </p:cNvPicPr>
          <p:nvPr/>
        </p:nvPicPr>
        <p:blipFill>
          <a:blip r:embed="rId2"/>
          <a:stretch>
            <a:fillRect/>
          </a:stretch>
        </p:blipFill>
        <p:spPr>
          <a:xfrm>
            <a:off x="3601336" y="1340791"/>
            <a:ext cx="4180818" cy="2763120"/>
          </a:xfrm>
          <a:prstGeom prst="rect">
            <a:avLst/>
          </a:prstGeom>
        </p:spPr>
      </p:pic>
      <p:sp>
        <p:nvSpPr>
          <p:cNvPr id="4" name="TextBox 3">
            <a:extLst>
              <a:ext uri="{FF2B5EF4-FFF2-40B4-BE49-F238E27FC236}">
                <a16:creationId xmlns:a16="http://schemas.microsoft.com/office/drawing/2014/main" id="{E3638353-B582-C931-D3DE-38C99B305183}"/>
              </a:ext>
            </a:extLst>
          </p:cNvPr>
          <p:cNvSpPr txBox="1"/>
          <p:nvPr/>
        </p:nvSpPr>
        <p:spPr>
          <a:xfrm>
            <a:off x="7782154" y="833674"/>
            <a:ext cx="3334567"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Uncertainty for the 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levels from the Kriging model</a:t>
            </a:r>
          </a:p>
        </p:txBody>
      </p:sp>
      <p:pic>
        <p:nvPicPr>
          <p:cNvPr id="5" name="Picture 4" descr="A picture containing text&#10;&#10;Description automatically generated">
            <a:extLst>
              <a:ext uri="{FF2B5EF4-FFF2-40B4-BE49-F238E27FC236}">
                <a16:creationId xmlns:a16="http://schemas.microsoft.com/office/drawing/2014/main" id="{898441E6-08BD-BA4A-2FC7-A7AD35096C17}"/>
              </a:ext>
            </a:extLst>
          </p:cNvPr>
          <p:cNvPicPr>
            <a:picLocks noChangeAspect="1"/>
          </p:cNvPicPr>
          <p:nvPr/>
        </p:nvPicPr>
        <p:blipFill>
          <a:blip r:embed="rId3"/>
          <a:stretch>
            <a:fillRect/>
          </a:stretch>
        </p:blipFill>
        <p:spPr>
          <a:xfrm>
            <a:off x="7782154" y="1495810"/>
            <a:ext cx="4289627" cy="2463721"/>
          </a:xfrm>
          <a:prstGeom prst="rect">
            <a:avLst/>
          </a:prstGeom>
        </p:spPr>
      </p:pic>
      <p:pic>
        <p:nvPicPr>
          <p:cNvPr id="6" name="Picture 5" descr="A graph of a function&#10;&#10;Description automatically generated">
            <a:extLst>
              <a:ext uri="{FF2B5EF4-FFF2-40B4-BE49-F238E27FC236}">
                <a16:creationId xmlns:a16="http://schemas.microsoft.com/office/drawing/2014/main" id="{9B1F3858-169B-F776-BD7D-8D89DF1E9A4B}"/>
              </a:ext>
            </a:extLst>
          </p:cNvPr>
          <p:cNvPicPr>
            <a:picLocks noChangeAspect="1"/>
          </p:cNvPicPr>
          <p:nvPr/>
        </p:nvPicPr>
        <p:blipFill>
          <a:blip r:embed="rId4"/>
          <a:stretch>
            <a:fillRect/>
          </a:stretch>
        </p:blipFill>
        <p:spPr>
          <a:xfrm>
            <a:off x="197232" y="1329273"/>
            <a:ext cx="3353176" cy="2954735"/>
          </a:xfrm>
          <a:prstGeom prst="rect">
            <a:avLst/>
          </a:prstGeom>
        </p:spPr>
      </p:pic>
      <p:sp>
        <p:nvSpPr>
          <p:cNvPr id="7" name="TextBox 6">
            <a:extLst>
              <a:ext uri="{FF2B5EF4-FFF2-40B4-BE49-F238E27FC236}">
                <a16:creationId xmlns:a16="http://schemas.microsoft.com/office/drawing/2014/main" id="{C1789FF8-0732-E76A-A3D6-3F6B134CD476}"/>
              </a:ext>
            </a:extLst>
          </p:cNvPr>
          <p:cNvSpPr txBox="1"/>
          <p:nvPr/>
        </p:nvSpPr>
        <p:spPr>
          <a:xfrm>
            <a:off x="310057" y="812767"/>
            <a:ext cx="1800236" cy="307777"/>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Variogram analysis</a:t>
            </a:r>
          </a:p>
        </p:txBody>
      </p:sp>
      <p:sp>
        <p:nvSpPr>
          <p:cNvPr id="8" name="Slide Number Placeholder 3">
            <a:extLst>
              <a:ext uri="{FF2B5EF4-FFF2-40B4-BE49-F238E27FC236}">
                <a16:creationId xmlns:a16="http://schemas.microsoft.com/office/drawing/2014/main" id="{51BA14F4-65C1-E133-23ED-20D2A88FC5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37FA358C-4003-EE7E-5743-72B6E75B54C8}"/>
              </a:ext>
            </a:extLst>
          </p:cNvPr>
          <p:cNvSpPr txBox="1"/>
          <p:nvPr/>
        </p:nvSpPr>
        <p:spPr>
          <a:xfrm>
            <a:off x="315584" y="79662"/>
            <a:ext cx="355417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[4] Geostatistical Data: Kriging</a:t>
            </a:r>
          </a:p>
        </p:txBody>
      </p:sp>
      <p:sp>
        <p:nvSpPr>
          <p:cNvPr id="10" name="TextBox 9">
            <a:extLst>
              <a:ext uri="{FF2B5EF4-FFF2-40B4-BE49-F238E27FC236}">
                <a16:creationId xmlns:a16="http://schemas.microsoft.com/office/drawing/2014/main" id="{DA1130B1-5E32-C893-2307-F3A982340705}"/>
              </a:ext>
            </a:extLst>
          </p:cNvPr>
          <p:cNvSpPr txBox="1"/>
          <p:nvPr/>
        </p:nvSpPr>
        <p:spPr>
          <a:xfrm>
            <a:off x="207065" y="4391552"/>
            <a:ext cx="11777869" cy="2062103"/>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nugget</a:t>
            </a:r>
            <a:r>
              <a:rPr lang="en-GB" sz="1600" dirty="0">
                <a:latin typeface="Helvetica Neue" panose="02000503000000020004" pitchFamily="2" charset="0"/>
                <a:ea typeface="Helvetica Neue" panose="02000503000000020004" pitchFamily="2" charset="0"/>
                <a:cs typeface="Helvetica Neue" panose="02000503000000020004" pitchFamily="2" charset="0"/>
              </a:rPr>
              <a:t> is a small value of 3.6, which is an indication for evidence of spatial variability in the concentrations for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across sampling sites in USA.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range</a:t>
            </a:r>
            <a:r>
              <a:rPr lang="en-GB" sz="1600" dirty="0">
                <a:latin typeface="Helvetica Neue" panose="02000503000000020004" pitchFamily="2" charset="0"/>
                <a:ea typeface="Helvetica Neue" panose="02000503000000020004" pitchFamily="2" charset="0"/>
                <a:cs typeface="Helvetica Neue" panose="02000503000000020004" pitchFamily="2" charset="0"/>
              </a:rPr>
              <a:t> is 296,255m, which indicates that any separation distance above this value means that spatial autocorrelation in the observed levels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between points are no longer similar. However, points with a separation distance less than 296,255m indicated that their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values are similar. For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partial sill</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this range for the Semivariance i.e., 3.6 and 55.9 – is the values are spatially autocorrelated.</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Along the belt of the following states – Missouri, Tennessee, Kentucky and Illinois, the predicted concentration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levels exceeds +40ppb, whereas there are pockets in Texas where concentrations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are a cause for concern i.e., 30-39.9ppb. </a:t>
            </a:r>
          </a:p>
        </p:txBody>
      </p:sp>
    </p:spTree>
    <p:extLst>
      <p:ext uri="{BB962C8B-B14F-4D97-AF65-F5344CB8AC3E}">
        <p14:creationId xmlns:p14="http://schemas.microsoft.com/office/powerpoint/2010/main" val="97066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19125" y="196130"/>
            <a:ext cx="11496823" cy="5249965"/>
          </a:xfrm>
        </p:spPr>
        <p:txBody>
          <a:bodyPr>
            <a:normAutofit lnSpcReduction="10000"/>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32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b="1" dirty="0">
                <a:latin typeface="Arial" panose="020B0604020202020204" pitchFamily="34" charset="0"/>
                <a:ea typeface="Helvetica Neue" panose="02000503000000020004" pitchFamily="2" charset="0"/>
                <a:cs typeface="Arial" panose="020B0604020202020204" pitchFamily="34" charset="0"/>
              </a:rPr>
              <a:t>The field of Spatial Statistics (or Analysis) is built on the assertation that nearby geographical observations (or objects) are somewhat associated in someway in space.</a:t>
            </a:r>
          </a:p>
          <a:p>
            <a:pPr marL="0" indent="0">
              <a:buNone/>
            </a:pPr>
            <a:endParaRPr lang="en-US" sz="2400" b="1" dirty="0">
              <a:latin typeface="Arial" panose="020B0604020202020204" pitchFamily="34" charset="0"/>
              <a:ea typeface="Helvetica Neue" panose="02000503000000020004" pitchFamily="2" charset="0"/>
              <a:cs typeface="Arial" panose="020B0604020202020204" pitchFamily="34" charset="0"/>
            </a:endParaRPr>
          </a:p>
          <a:p>
            <a:pPr>
              <a:buFont typeface="Wingdings" pitchFamily="2" charset="2"/>
              <a:buChar char="§"/>
            </a:pPr>
            <a:r>
              <a:rPr lang="en-US" sz="2400" dirty="0">
                <a:latin typeface="Arial" panose="020B0604020202020204" pitchFamily="34" charset="0"/>
                <a:ea typeface="Helvetica Neue" panose="02000503000000020004" pitchFamily="2" charset="0"/>
                <a:cs typeface="Arial" panose="020B0604020202020204" pitchFamily="34" charset="0"/>
              </a:rPr>
              <a:t>The field is interdisciplinary as it brings to together theories from </a:t>
            </a:r>
            <a:r>
              <a:rPr lang="en-US" sz="2400" b="1" dirty="0">
                <a:latin typeface="Arial" panose="020B0604020202020204" pitchFamily="34" charset="0"/>
                <a:ea typeface="Helvetica Neue" panose="02000503000000020004" pitchFamily="2" charset="0"/>
                <a:cs typeface="Arial" panose="020B0604020202020204" pitchFamily="34" charset="0"/>
              </a:rPr>
              <a:t>statistics, geography, computer science </a:t>
            </a:r>
            <a:r>
              <a:rPr lang="en-US" sz="2400" dirty="0">
                <a:latin typeface="Arial" panose="020B0604020202020204" pitchFamily="34" charset="0"/>
                <a:ea typeface="Helvetica Neue" panose="02000503000000020004" pitchFamily="2" charset="0"/>
                <a:cs typeface="Arial" panose="020B0604020202020204" pitchFamily="34" charset="0"/>
              </a:rPr>
              <a:t>and integrates </a:t>
            </a:r>
            <a:r>
              <a:rPr lang="en-US" sz="2400" b="1" dirty="0">
                <a:latin typeface="Arial" panose="020B0604020202020204" pitchFamily="34" charset="0"/>
                <a:ea typeface="Helvetica Neue" panose="02000503000000020004" pitchFamily="2" charset="0"/>
                <a:cs typeface="Arial" panose="020B0604020202020204" pitchFamily="34" charset="0"/>
              </a:rPr>
              <a:t>evidence-based research </a:t>
            </a:r>
            <a:r>
              <a:rPr lang="en-US" sz="2400" dirty="0">
                <a:latin typeface="Arial" panose="020B0604020202020204" pitchFamily="34" charset="0"/>
                <a:ea typeface="Helvetica Neue" panose="02000503000000020004" pitchFamily="2" charset="0"/>
                <a:cs typeface="Arial" panose="020B0604020202020204" pitchFamily="34" charset="0"/>
              </a:rPr>
              <a:t>methodologies (i.e., study designs)</a:t>
            </a:r>
          </a:p>
          <a:p>
            <a:pPr>
              <a:buFont typeface="Wingdings" pitchFamily="2" charset="2"/>
              <a:buChar char="§"/>
            </a:pPr>
            <a:endParaRPr lang="en-US" sz="2400" b="1" dirty="0">
              <a:latin typeface="Arial" panose="020B0604020202020204" pitchFamily="34" charset="0"/>
              <a:ea typeface="Helvetica Neue" panose="02000503000000020004" pitchFamily="2" charset="0"/>
              <a:cs typeface="Arial" panose="020B0604020202020204" pitchFamily="34" charset="0"/>
            </a:endParaRPr>
          </a:p>
          <a:p>
            <a:pPr>
              <a:buFont typeface="Wingdings" pitchFamily="2" charset="2"/>
              <a:buChar char="§"/>
            </a:pPr>
            <a:r>
              <a:rPr lang="en-US" sz="2400" dirty="0">
                <a:latin typeface="Arial" panose="020B0604020202020204" pitchFamily="34" charset="0"/>
                <a:ea typeface="Helvetica Neue" panose="02000503000000020004" pitchFamily="2" charset="0"/>
                <a:cs typeface="Arial" panose="020B0604020202020204" pitchFamily="34" charset="0"/>
              </a:rPr>
              <a:t>Usage for describing spatial distribution of </a:t>
            </a:r>
            <a:r>
              <a:rPr lang="en-US" sz="2400" b="1" dirty="0">
                <a:latin typeface="Arial" panose="020B0604020202020204" pitchFamily="34" charset="0"/>
                <a:ea typeface="Helvetica Neue" panose="02000503000000020004" pitchFamily="2" charset="0"/>
                <a:cs typeface="Arial" panose="020B0604020202020204" pitchFamily="34" charset="0"/>
              </a:rPr>
              <a:t>areal/point/gridded</a:t>
            </a:r>
            <a:r>
              <a:rPr lang="en-US" sz="2400" dirty="0">
                <a:latin typeface="Arial" panose="020B0604020202020204" pitchFamily="34" charset="0"/>
                <a:ea typeface="Helvetica Neue" panose="02000503000000020004" pitchFamily="2" charset="0"/>
                <a:cs typeface="Arial" panose="020B0604020202020204" pitchFamily="34" charset="0"/>
              </a:rPr>
              <a:t> outcomes, as well as </a:t>
            </a:r>
            <a:r>
              <a:rPr lang="en-US" sz="2400" b="1" dirty="0">
                <a:latin typeface="Arial" panose="020B0604020202020204" pitchFamily="34" charset="0"/>
                <a:ea typeface="Helvetica Neue" panose="02000503000000020004" pitchFamily="2" charset="0"/>
                <a:cs typeface="Arial" panose="020B0604020202020204" pitchFamily="34" charset="0"/>
              </a:rPr>
              <a:t>interactions</a:t>
            </a:r>
            <a:r>
              <a:rPr lang="en-US" sz="2400" dirty="0">
                <a:latin typeface="Arial" panose="020B0604020202020204" pitchFamily="34" charset="0"/>
                <a:ea typeface="Helvetica Neue" panose="02000503000000020004" pitchFamily="2" charset="0"/>
                <a:cs typeface="Arial" panose="020B0604020202020204" pitchFamily="34" charset="0"/>
              </a:rPr>
              <a:t> between objects in space, but also how </a:t>
            </a:r>
            <a:r>
              <a:rPr lang="en-US" sz="2400" b="1" dirty="0">
                <a:latin typeface="Arial" panose="020B0604020202020204" pitchFamily="34" charset="0"/>
                <a:ea typeface="Helvetica Neue" panose="02000503000000020004" pitchFamily="2" charset="0"/>
                <a:cs typeface="Arial" panose="020B0604020202020204" pitchFamily="34" charset="0"/>
              </a:rPr>
              <a:t>an object has an impact on other nearby objects in geographic space</a:t>
            </a:r>
            <a:r>
              <a:rPr lang="en-US" sz="2400" dirty="0">
                <a:latin typeface="Arial" panose="020B0604020202020204" pitchFamily="34" charset="0"/>
                <a:ea typeface="Helvetica Neue" panose="02000503000000020004" pitchFamily="2" charset="0"/>
                <a:cs typeface="Arial" panose="020B0604020202020204" pitchFamily="34"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C0904-90C5-89B3-2F05-6D64023BF343}"/>
              </a:ext>
            </a:extLst>
          </p:cNvPr>
          <p:cNvSpPr txBox="1"/>
          <p:nvPr/>
        </p:nvSpPr>
        <p:spPr>
          <a:xfrm>
            <a:off x="79278" y="100211"/>
            <a:ext cx="5868273"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[5] Areal Data: Geographically Weighted Regression</a:t>
            </a:r>
          </a:p>
        </p:txBody>
      </p:sp>
      <p:pic>
        <p:nvPicPr>
          <p:cNvPr id="8" name="Picture 7" descr="A map of the united states&#10;&#10;AI-generated content may be incorrect.">
            <a:extLst>
              <a:ext uri="{FF2B5EF4-FFF2-40B4-BE49-F238E27FC236}">
                <a16:creationId xmlns:a16="http://schemas.microsoft.com/office/drawing/2014/main" id="{4B665AA3-8435-94B0-5D80-C0E1B4234EC8}"/>
              </a:ext>
            </a:extLst>
          </p:cNvPr>
          <p:cNvPicPr>
            <a:picLocks noChangeAspect="1"/>
          </p:cNvPicPr>
          <p:nvPr/>
        </p:nvPicPr>
        <p:blipFill>
          <a:blip r:embed="rId2"/>
          <a:srcRect l="943"/>
          <a:stretch>
            <a:fillRect/>
          </a:stretch>
        </p:blipFill>
        <p:spPr>
          <a:xfrm>
            <a:off x="0" y="975232"/>
            <a:ext cx="8328510" cy="4231734"/>
          </a:xfrm>
          <a:prstGeom prst="rect">
            <a:avLst/>
          </a:prstGeom>
        </p:spPr>
      </p:pic>
      <p:pic>
        <p:nvPicPr>
          <p:cNvPr id="9" name="Picture 8">
            <a:extLst>
              <a:ext uri="{FF2B5EF4-FFF2-40B4-BE49-F238E27FC236}">
                <a16:creationId xmlns:a16="http://schemas.microsoft.com/office/drawing/2014/main" id="{33FB4281-A3FB-038F-543B-21E45E54AB38}"/>
              </a:ext>
            </a:extLst>
          </p:cNvPr>
          <p:cNvPicPr>
            <a:picLocks noChangeAspect="1"/>
          </p:cNvPicPr>
          <p:nvPr/>
        </p:nvPicPr>
        <p:blipFill>
          <a:blip r:embed="rId3"/>
          <a:srcRect r="3335"/>
          <a:stretch>
            <a:fillRect/>
          </a:stretch>
        </p:blipFill>
        <p:spPr>
          <a:xfrm>
            <a:off x="8359333" y="1064526"/>
            <a:ext cx="3784212" cy="2845464"/>
          </a:xfrm>
          <a:prstGeom prst="rect">
            <a:avLst/>
          </a:prstGeom>
          <a:ln>
            <a:solidFill>
              <a:schemeClr val="accent1">
                <a:lumMod val="40000"/>
                <a:lumOff val="60000"/>
              </a:schemeClr>
            </a:solidFill>
          </a:ln>
        </p:spPr>
      </p:pic>
      <p:sp>
        <p:nvSpPr>
          <p:cNvPr id="10" name="TextBox 9">
            <a:extLst>
              <a:ext uri="{FF2B5EF4-FFF2-40B4-BE49-F238E27FC236}">
                <a16:creationId xmlns:a16="http://schemas.microsoft.com/office/drawing/2014/main" id="{59808C90-C2A1-2B01-4334-4C5175DE3F50}"/>
              </a:ext>
            </a:extLst>
          </p:cNvPr>
          <p:cNvSpPr txBox="1"/>
          <p:nvPr/>
        </p:nvSpPr>
        <p:spPr>
          <a:xfrm>
            <a:off x="8359333" y="4083581"/>
            <a:ext cx="3784212" cy="2246769"/>
          </a:xfrm>
          <a:prstGeom prst="rect">
            <a:avLst/>
          </a:prstGeom>
          <a:solidFill>
            <a:schemeClr val="accent1">
              <a:lumMod val="40000"/>
              <a:lumOff val="60000"/>
            </a:schemeClr>
          </a:solidFill>
        </p:spPr>
        <p:txBody>
          <a:bodyPr wrap="square" rtlCol="0">
            <a:spAutoFit/>
          </a:bodyPr>
          <a:lstStyle/>
          <a:p>
            <a:r>
              <a:rPr lang="en-GB" sz="10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0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
        <p:nvSpPr>
          <p:cNvPr id="11" name="Slide Number Placeholder 3">
            <a:extLst>
              <a:ext uri="{FF2B5EF4-FFF2-40B4-BE49-F238E27FC236}">
                <a16:creationId xmlns:a16="http://schemas.microsoft.com/office/drawing/2014/main" id="{A4905779-E538-3EE2-9A0F-1D44C961D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6A51043-DEF5-FDF4-E099-E07F536C4AFF}"/>
              </a:ext>
            </a:extLst>
          </p:cNvPr>
          <p:cNvSpPr txBox="1"/>
          <p:nvPr/>
        </p:nvSpPr>
        <p:spPr>
          <a:xfrm>
            <a:off x="0" y="667455"/>
            <a:ext cx="2925801"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[1] Local regression coefficients</a:t>
            </a:r>
          </a:p>
        </p:txBody>
      </p:sp>
      <p:sp>
        <p:nvSpPr>
          <p:cNvPr id="13" name="TextBox 12">
            <a:extLst>
              <a:ext uri="{FF2B5EF4-FFF2-40B4-BE49-F238E27FC236}">
                <a16:creationId xmlns:a16="http://schemas.microsoft.com/office/drawing/2014/main" id="{F9EA5E3E-D2DC-D2C8-FE59-0E96925A434C}"/>
              </a:ext>
            </a:extLst>
          </p:cNvPr>
          <p:cNvSpPr txBox="1"/>
          <p:nvPr/>
        </p:nvSpPr>
        <p:spPr>
          <a:xfrm>
            <a:off x="4214392" y="623431"/>
            <a:ext cx="2400016"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[2] Statistical Significance</a:t>
            </a:r>
          </a:p>
        </p:txBody>
      </p:sp>
      <p:sp>
        <p:nvSpPr>
          <p:cNvPr id="14" name="TextBox 13">
            <a:extLst>
              <a:ext uri="{FF2B5EF4-FFF2-40B4-BE49-F238E27FC236}">
                <a16:creationId xmlns:a16="http://schemas.microsoft.com/office/drawing/2014/main" id="{FF7B86CC-D25C-DD00-DC4F-9299F2E41C1E}"/>
              </a:ext>
            </a:extLst>
          </p:cNvPr>
          <p:cNvSpPr txBox="1"/>
          <p:nvPr/>
        </p:nvSpPr>
        <p:spPr>
          <a:xfrm>
            <a:off x="8328510" y="623430"/>
            <a:ext cx="2903359"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[3] Local R</a:t>
            </a:r>
            <a:r>
              <a:rPr lang="en-GB" sz="1400" b="1" baseline="30000" dirty="0">
                <a:latin typeface="Arial" panose="020B0604020202020204" pitchFamily="34" charset="0"/>
                <a:cs typeface="Arial" panose="020B0604020202020204" pitchFamily="34" charset="0"/>
              </a:rPr>
              <a:t>2</a:t>
            </a:r>
            <a:r>
              <a:rPr lang="en-GB" sz="1400" b="1" dirty="0">
                <a:latin typeface="Arial" panose="020B0604020202020204" pitchFamily="34" charset="0"/>
                <a:cs typeface="Arial" panose="020B0604020202020204" pitchFamily="34" charset="0"/>
              </a:rPr>
              <a:t> : Model Diagnostics</a:t>
            </a:r>
            <a:endParaRPr lang="en-GB" sz="14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905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E6284-9236-7645-D4E9-D4E867D75856}"/>
              </a:ext>
            </a:extLst>
          </p:cNvPr>
          <p:cNvSpPr txBox="1"/>
          <p:nvPr/>
        </p:nvSpPr>
        <p:spPr>
          <a:xfrm>
            <a:off x="79278" y="100211"/>
            <a:ext cx="683296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[6] Areal Data: Spatial Bayesian Models for Risk Assessment</a:t>
            </a:r>
          </a:p>
        </p:txBody>
      </p:sp>
      <p:sp>
        <p:nvSpPr>
          <p:cNvPr id="8" name="Slide Number Placeholder 3">
            <a:extLst>
              <a:ext uri="{FF2B5EF4-FFF2-40B4-BE49-F238E27FC236}">
                <a16:creationId xmlns:a16="http://schemas.microsoft.com/office/drawing/2014/main" id="{5512940E-9E3E-6D5F-DCA2-0B98157B016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blue background with black text&#10;&#10;AI-generated content may be incorrect.">
            <a:extLst>
              <a:ext uri="{FF2B5EF4-FFF2-40B4-BE49-F238E27FC236}">
                <a16:creationId xmlns:a16="http://schemas.microsoft.com/office/drawing/2014/main" id="{F0C9F4E8-2043-148E-7860-DC8C0B441CF4}"/>
              </a:ext>
            </a:extLst>
          </p:cNvPr>
          <p:cNvPicPr>
            <a:picLocks noChangeAspect="1"/>
          </p:cNvPicPr>
          <p:nvPr/>
        </p:nvPicPr>
        <p:blipFill>
          <a:blip r:embed="rId2"/>
          <a:stretch>
            <a:fillRect/>
          </a:stretch>
        </p:blipFill>
        <p:spPr>
          <a:xfrm>
            <a:off x="79278" y="888423"/>
            <a:ext cx="11811666" cy="2255900"/>
          </a:xfrm>
          <a:prstGeom prst="rect">
            <a:avLst/>
          </a:prstGeom>
        </p:spPr>
      </p:pic>
      <p:sp>
        <p:nvSpPr>
          <p:cNvPr id="11" name="TextBox 10">
            <a:extLst>
              <a:ext uri="{FF2B5EF4-FFF2-40B4-BE49-F238E27FC236}">
                <a16:creationId xmlns:a16="http://schemas.microsoft.com/office/drawing/2014/main" id="{ED218F51-1A03-F7DF-AFBA-00441CD04E9B}"/>
              </a:ext>
            </a:extLst>
          </p:cNvPr>
          <p:cNvSpPr txBox="1"/>
          <p:nvPr/>
        </p:nvSpPr>
        <p:spPr>
          <a:xfrm>
            <a:off x="162169" y="519091"/>
            <a:ext cx="344196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Report the overall risk results</a:t>
            </a:r>
          </a:p>
        </p:txBody>
      </p:sp>
      <p:sp>
        <p:nvSpPr>
          <p:cNvPr id="12" name="TextBox 11">
            <a:extLst>
              <a:ext uri="{FF2B5EF4-FFF2-40B4-BE49-F238E27FC236}">
                <a16:creationId xmlns:a16="http://schemas.microsoft.com/office/drawing/2014/main" id="{503C36A0-9C5C-C963-368B-86E0E08CF2F4}"/>
              </a:ext>
            </a:extLst>
          </p:cNvPr>
          <p:cNvSpPr txBox="1"/>
          <p:nvPr/>
        </p:nvSpPr>
        <p:spPr>
          <a:xfrm>
            <a:off x="162169" y="3344346"/>
            <a:ext cx="5070619"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Describe the distribution of the relative risks</a:t>
            </a:r>
          </a:p>
        </p:txBody>
      </p:sp>
      <p:pic>
        <p:nvPicPr>
          <p:cNvPr id="16" name="Picture 15" descr="A graph of a normal distribution&#10;&#10;AI-generated content may be incorrect.">
            <a:extLst>
              <a:ext uri="{FF2B5EF4-FFF2-40B4-BE49-F238E27FC236}">
                <a16:creationId xmlns:a16="http://schemas.microsoft.com/office/drawing/2014/main" id="{D74D4020-88F1-9FB4-753F-C3EEE225CE90}"/>
              </a:ext>
            </a:extLst>
          </p:cNvPr>
          <p:cNvPicPr>
            <a:picLocks noChangeAspect="1"/>
          </p:cNvPicPr>
          <p:nvPr/>
        </p:nvPicPr>
        <p:blipFill>
          <a:blip r:embed="rId3"/>
          <a:stretch>
            <a:fillRect/>
          </a:stretch>
        </p:blipFill>
        <p:spPr>
          <a:xfrm>
            <a:off x="6858415" y="3276608"/>
            <a:ext cx="4360966" cy="3509035"/>
          </a:xfrm>
          <a:prstGeom prst="rect">
            <a:avLst/>
          </a:prstGeom>
        </p:spPr>
      </p:pic>
      <p:sp>
        <p:nvSpPr>
          <p:cNvPr id="17" name="TextBox 16">
            <a:extLst>
              <a:ext uri="{FF2B5EF4-FFF2-40B4-BE49-F238E27FC236}">
                <a16:creationId xmlns:a16="http://schemas.microsoft.com/office/drawing/2014/main" id="{D4D825F5-6EC3-F7F8-64AE-4B2F4CD377E1}"/>
              </a:ext>
            </a:extLst>
          </p:cNvPr>
          <p:cNvSpPr txBox="1"/>
          <p:nvPr/>
        </p:nvSpPr>
        <p:spPr>
          <a:xfrm>
            <a:off x="217131" y="3739792"/>
            <a:ext cx="6276136" cy="2677656"/>
          </a:xfrm>
          <a:prstGeom prst="rect">
            <a:avLst/>
          </a:prstGeom>
          <a:solidFill>
            <a:schemeClr val="accent1">
              <a:lumMod val="20000"/>
              <a:lumOff val="80000"/>
            </a:schemeClr>
          </a:solidFill>
        </p:spPr>
        <p:txBody>
          <a:bodyPr wrap="square" rtlCol="0">
            <a:spAutoFit/>
          </a:bodyPr>
          <a:lstStyle/>
          <a:p>
            <a:r>
              <a:rPr lang="en-GB" sz="1400" dirty="0">
                <a:latin typeface="Arial" panose="020B0604020202020204" pitchFamily="34" charset="0"/>
                <a:cs typeface="Arial" panose="020B0604020202020204" pitchFamily="34" charset="0"/>
              </a:rPr>
              <a:t>Here, in this distribution image, we show all the possible values of how temperature is related to mosquito infestation in terms of impact and risk given the dataset we have. The relative risk for mosquito infestation given temperature can be anywhere from 0.278 (reduced risk) to 4.271 (increased risk). But from the graph, it indicates that the most plausible relative risk estimate is 1.089 because it has the highest density in our posterior distribution.</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To gauge levels of certainly about this estimated risk, we can calculate the probability that the relative risk is 1.089 or above. The probability of observing a relative risk of mosquito infestation being 1.089 or above, given the environmental levels of temperature, is 0.731 or 73.1%, which is quite high</a:t>
            </a:r>
          </a:p>
        </p:txBody>
      </p:sp>
    </p:spTree>
    <p:extLst>
      <p:ext uri="{BB962C8B-B14F-4D97-AF65-F5344CB8AC3E}">
        <p14:creationId xmlns:p14="http://schemas.microsoft.com/office/powerpoint/2010/main" val="3497966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1DEBEB-825A-7381-3ED9-422BF0581007}"/>
            </a:ext>
          </a:extLst>
        </p:cNvPr>
        <p:cNvGrpSpPr/>
        <p:nvPr/>
      </p:nvGrpSpPr>
      <p:grpSpPr>
        <a:xfrm>
          <a:off x="0" y="0"/>
          <a:ext cx="0" cy="0"/>
          <a:chOff x="0" y="0"/>
          <a:chExt cx="0" cy="0"/>
        </a:xfrm>
      </p:grpSpPr>
      <p:pic>
        <p:nvPicPr>
          <p:cNvPr id="4" name="Picture 3" descr="A map of different colors&#10;&#10;AI-generated content may be incorrect.">
            <a:extLst>
              <a:ext uri="{FF2B5EF4-FFF2-40B4-BE49-F238E27FC236}">
                <a16:creationId xmlns:a16="http://schemas.microsoft.com/office/drawing/2014/main" id="{43007064-CDAB-C083-933F-FABF73AB1E4B}"/>
              </a:ext>
            </a:extLst>
          </p:cNvPr>
          <p:cNvPicPr>
            <a:picLocks noChangeAspect="1"/>
          </p:cNvPicPr>
          <p:nvPr/>
        </p:nvPicPr>
        <p:blipFill>
          <a:blip r:embed="rId2"/>
          <a:stretch>
            <a:fillRect/>
          </a:stretch>
        </p:blipFill>
        <p:spPr>
          <a:xfrm>
            <a:off x="646422" y="550739"/>
            <a:ext cx="10537416" cy="5661278"/>
          </a:xfrm>
          <a:prstGeom prst="rect">
            <a:avLst/>
          </a:prstGeom>
        </p:spPr>
      </p:pic>
      <p:sp>
        <p:nvSpPr>
          <p:cNvPr id="5" name="TextBox 4">
            <a:extLst>
              <a:ext uri="{FF2B5EF4-FFF2-40B4-BE49-F238E27FC236}">
                <a16:creationId xmlns:a16="http://schemas.microsoft.com/office/drawing/2014/main" id="{D14AAE1F-0A21-4340-A34C-BE8AC42EB360}"/>
              </a:ext>
            </a:extLst>
          </p:cNvPr>
          <p:cNvSpPr txBox="1"/>
          <p:nvPr/>
        </p:nvSpPr>
        <p:spPr>
          <a:xfrm>
            <a:off x="785798" y="181407"/>
            <a:ext cx="2574166"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Area-specific risks</a:t>
            </a:r>
          </a:p>
        </p:txBody>
      </p:sp>
      <p:sp>
        <p:nvSpPr>
          <p:cNvPr id="6" name="TextBox 5">
            <a:extLst>
              <a:ext uri="{FF2B5EF4-FFF2-40B4-BE49-F238E27FC236}">
                <a16:creationId xmlns:a16="http://schemas.microsoft.com/office/drawing/2014/main" id="{CB37D012-A276-E2FA-FD41-67492A7391ED}"/>
              </a:ext>
            </a:extLst>
          </p:cNvPr>
          <p:cNvSpPr txBox="1"/>
          <p:nvPr/>
        </p:nvSpPr>
        <p:spPr>
          <a:xfrm>
            <a:off x="3671124" y="181407"/>
            <a:ext cx="304442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Statistical Significance</a:t>
            </a:r>
          </a:p>
        </p:txBody>
      </p:sp>
      <p:sp>
        <p:nvSpPr>
          <p:cNvPr id="7" name="TextBox 6">
            <a:extLst>
              <a:ext uri="{FF2B5EF4-FFF2-40B4-BE49-F238E27FC236}">
                <a16:creationId xmlns:a16="http://schemas.microsoft.com/office/drawing/2014/main" id="{622186AC-019A-8C25-8E50-2CD81721FBCF}"/>
              </a:ext>
            </a:extLst>
          </p:cNvPr>
          <p:cNvSpPr txBox="1"/>
          <p:nvPr/>
        </p:nvSpPr>
        <p:spPr>
          <a:xfrm>
            <a:off x="7501672" y="181407"/>
            <a:ext cx="331372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[3] Exceedance Probabilities</a:t>
            </a:r>
          </a:p>
        </p:txBody>
      </p:sp>
      <p:sp>
        <p:nvSpPr>
          <p:cNvPr id="3" name="Slide Number Placeholder 3">
            <a:extLst>
              <a:ext uri="{FF2B5EF4-FFF2-40B4-BE49-F238E27FC236}">
                <a16:creationId xmlns:a16="http://schemas.microsoft.com/office/drawing/2014/main" id="{6BF0EFAD-B16C-DD07-9EF6-3B318EF5686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76981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843684"/>
            <a:ext cx="12192000" cy="1803289"/>
          </a:xfrm>
        </p:spPr>
        <p:txBody>
          <a:bodyPr>
            <a:normAutofit/>
          </a:bodyPr>
          <a:lstStyle/>
          <a:p>
            <a:pPr algn="ctr"/>
            <a:r>
              <a:rPr lang="en-US" sz="4000" dirty="0">
                <a:solidFill>
                  <a:schemeClr val="bg1"/>
                </a:solidFill>
                <a:latin typeface="Helvetica" pitchFamily="2" charset="0"/>
                <a:ea typeface="Helvetica Neue Condensed" panose="02000503000000020004" pitchFamily="2" charset="0"/>
                <a:cs typeface="Helvetica Neue Condensed" panose="02000503000000020004" pitchFamily="2" charset="0"/>
              </a:rPr>
              <a:t>RStudio as a GIS Software</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2178" y="667187"/>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5982" y="3429000"/>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426" y="660233"/>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978426" y="3429019"/>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5965982" y="660234"/>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5983202" y="3124245"/>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538" y="3481256"/>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6516" y="3683832"/>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6738" y="3945799"/>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0"/>
          <a:stretch>
            <a:fillRect/>
          </a:stretch>
        </p:blipFill>
        <p:spPr>
          <a:xfrm>
            <a:off x="5176217" y="3124245"/>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127226" y="123622"/>
            <a:ext cx="8489950" cy="12969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What is R/RStudio?</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A5BBCD5-1EC9-1782-835C-5AC122778313}"/>
              </a:ext>
            </a:extLst>
          </p:cNvPr>
          <p:cNvPicPr>
            <a:picLocks noChangeAspect="1"/>
          </p:cNvPicPr>
          <p:nvPr/>
        </p:nvPicPr>
        <p:blipFill>
          <a:blip r:embed="rId2"/>
          <a:srcRect l="6043" r="25085"/>
          <a:stretch/>
        </p:blipFill>
        <p:spPr>
          <a:xfrm>
            <a:off x="196770" y="467135"/>
            <a:ext cx="4062714" cy="5051148"/>
          </a:xfrm>
          <a:prstGeom prst="rect">
            <a:avLst/>
          </a:prstGeom>
        </p:spPr>
      </p:pic>
      <p:graphicFrame>
        <p:nvGraphicFramePr>
          <p:cNvPr id="3" name="Table 5">
            <a:extLst>
              <a:ext uri="{FF2B5EF4-FFF2-40B4-BE49-F238E27FC236}">
                <a16:creationId xmlns:a16="http://schemas.microsoft.com/office/drawing/2014/main" id="{DE51B6B7-06A4-5A43-E5CC-59C80AB01876}"/>
              </a:ext>
            </a:extLst>
          </p:cNvPr>
          <p:cNvGraphicFramePr>
            <a:graphicFrameLocks noGrp="1"/>
          </p:cNvGraphicFramePr>
          <p:nvPr>
            <p:extLst>
              <p:ext uri="{D42A27DB-BD31-4B8C-83A1-F6EECF244321}">
                <p14:modId xmlns:p14="http://schemas.microsoft.com/office/powerpoint/2010/main" val="518860319"/>
              </p:ext>
            </p:extLst>
          </p:nvPr>
        </p:nvGraphicFramePr>
        <p:xfrm>
          <a:off x="4564283" y="467135"/>
          <a:ext cx="7430947" cy="6294120"/>
        </p:xfrm>
        <a:graphic>
          <a:graphicData uri="http://schemas.openxmlformats.org/drawingml/2006/table">
            <a:tbl>
              <a:tblPr firstRow="1" bandRow="1">
                <a:tableStyleId>{5C22544A-7EE6-4342-B048-85BDC9FD1C3A}</a:tableStyleId>
              </a:tblPr>
              <a:tblGrid>
                <a:gridCol w="7430947">
                  <a:extLst>
                    <a:ext uri="{9D8B030D-6E8A-4147-A177-3AD203B41FA5}">
                      <a16:colId xmlns:a16="http://schemas.microsoft.com/office/drawing/2014/main" val="3034612417"/>
                    </a:ext>
                  </a:extLst>
                </a:gridCol>
              </a:tblGrid>
              <a:tr h="5914663">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ourier" pitchFamily="2" charset="0"/>
                        </a:rPr>
                        <a:t># comment: activate packages for performing GIS in R</a:t>
                      </a:r>
                    </a:p>
                    <a:p>
                      <a:r>
                        <a:rPr lang="en-US" sz="1100" b="0" dirty="0">
                          <a:solidFill>
                            <a:schemeClr val="tx1"/>
                          </a:solidFill>
                          <a:latin typeface="Courier" pitchFamily="2" charset="0"/>
                        </a:rPr>
                        <a:t>library("sf")</a:t>
                      </a:r>
                    </a:p>
                    <a:p>
                      <a:r>
                        <a:rPr lang="en-US" sz="1100" b="0" dirty="0">
                          <a:solidFill>
                            <a:schemeClr val="tx1"/>
                          </a:solidFill>
                          <a:latin typeface="Courier" pitchFamily="2" charset="0"/>
                        </a:rPr>
                        <a:t>library("tmap")</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ourier" pitchFamily="2" charset="0"/>
                      </a:endParaRPr>
                    </a:p>
                    <a:p>
                      <a:r>
                        <a:rPr lang="en-US" sz="1100" dirty="0">
                          <a:solidFill>
                            <a:schemeClr val="tx1"/>
                          </a:solidFill>
                          <a:latin typeface="Courier" pitchFamily="2" charset="0"/>
                        </a:rPr>
                        <a:t># comment: add neighbourhood shapefile w/mosquito infestation data using </a:t>
                      </a:r>
                      <a:r>
                        <a:rPr lang="en-US" sz="1100" dirty="0" err="1">
                          <a:solidFill>
                            <a:schemeClr val="tx1"/>
                          </a:solidFill>
                          <a:latin typeface="Courier" pitchFamily="2" charset="0"/>
                        </a:rPr>
                        <a:t>read_sf</a:t>
                      </a:r>
                      <a:r>
                        <a:rPr lang="en-US" sz="1100" dirty="0">
                          <a:solidFill>
                            <a:schemeClr val="tx1"/>
                          </a:solidFill>
                          <a:latin typeface="Courier" pitchFamily="2" charset="0"/>
                        </a:rPr>
                        <a:t>()</a:t>
                      </a:r>
                    </a:p>
                    <a:p>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("Recife_neighb_epsg3857_fixed.shp")</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("Recife_regions_epsg3857_fixed.shp")</a:t>
                      </a:r>
                    </a:p>
                    <a:p>
                      <a:pPr lvl="0"/>
                      <a:endParaRPr lang="en-US" sz="1100" b="0" dirty="0">
                        <a:solidFill>
                          <a:schemeClr val="tx1"/>
                        </a:solidFill>
                        <a:latin typeface="Courier" pitchFamily="2" charset="0"/>
                      </a:endParaRPr>
                    </a:p>
                    <a:p>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assigning labels for the risk estimate legends</a:t>
                      </a:r>
                    </a:p>
                    <a:p>
                      <a:pPr lvl="0"/>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&lt;- c(”\u2264 0.10", "0.11 to 0.25", "0.26 to 0.50", "0.51 to 0.75", "0.76 to 0.99","&gt;1.00 to 1.09", "1.10 to 1.24", "1.25 to 1.49", "1.50 to 1.74", "1.75 to 1.99", "2.00 to 2.99", ”\u2265 3.00")</a:t>
                      </a:r>
                    </a:p>
                    <a:p>
                      <a:pPr lvl="5"/>
                      <a:endParaRPr lang="en-US" sz="1100" b="0" dirty="0">
                        <a:solidFill>
                          <a:schemeClr val="tx1"/>
                        </a:solidFill>
                        <a:latin typeface="Courier" pitchFamily="2"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generating the divergent color scheme from Blues to Red spectrum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RRPalette</a:t>
                      </a:r>
                      <a:r>
                        <a:rPr lang="en-US" sz="1100" b="0" dirty="0">
                          <a:solidFill>
                            <a:schemeClr val="tx1"/>
                          </a:solidFill>
                          <a:latin typeface="Courier" pitchFamily="2" charset="0"/>
                        </a:rPr>
                        <a:t> &lt;- c("#33a6fe", "#65bafe", "#98cffe", "#cbe6fe", "#</a:t>
                      </a:r>
                      <a:r>
                        <a:rPr lang="en-US" sz="1100" b="0" dirty="0" err="1">
                          <a:solidFill>
                            <a:schemeClr val="tx1"/>
                          </a:solidFill>
                          <a:latin typeface="Courier" pitchFamily="2" charset="0"/>
                        </a:rPr>
                        <a:t>dfeffe</a:t>
                      </a:r>
                      <a:r>
                        <a:rPr lang="en-US" sz="1100" b="0" dirty="0">
                          <a:solidFill>
                            <a:schemeClr val="tx1"/>
                          </a:solidFill>
                          <a:latin typeface="Courier" pitchFamily="2" charset="0"/>
                        </a:rPr>
                        <a:t>", "#fef9f9", "#fed5d5", "#feb1b1", "#fe8e8e", "#fe6a6a", "#fe4646", "#fe2424", "#fe0000")</a:t>
                      </a:r>
                    </a:p>
                    <a:p>
                      <a:pPr lvl="0"/>
                      <a:endParaRPr lang="en-US" sz="1100" b="0" dirty="0">
                        <a:solidFill>
                          <a:schemeClr val="tx1"/>
                        </a:solidFill>
                        <a:latin typeface="Courier" pitchFamily="2" charset="0"/>
                      </a:endParaRPr>
                    </a:p>
                    <a:p>
                      <a:pPr lvl="0"/>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map of risk of infestation</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tm_fill</a:t>
                      </a:r>
                      <a:r>
                        <a:rPr lang="en-US" sz="1100" b="0" dirty="0">
                          <a:solidFill>
                            <a:schemeClr val="tx1"/>
                          </a:solidFill>
                          <a:latin typeface="Courier" pitchFamily="2" charset="0"/>
                        </a:rPr>
                        <a:t>("</a:t>
                      </a:r>
                      <a:r>
                        <a:rPr lang="en-US" sz="1100" b="0" dirty="0" err="1">
                          <a:solidFill>
                            <a:schemeClr val="tx1"/>
                          </a:solidFill>
                          <a:latin typeface="Courier" pitchFamily="2" charset="0"/>
                        </a:rPr>
                        <a:t>RelativeRiskCat</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style = "cat", </a:t>
                      </a:r>
                    </a:p>
                    <a:p>
                      <a:pPr lvl="0"/>
                      <a:r>
                        <a:rPr lang="en-US" sz="1100" b="0" dirty="0">
                          <a:solidFill>
                            <a:schemeClr val="tx1"/>
                          </a:solidFill>
                          <a:latin typeface="Courier" pitchFamily="2" charset="0"/>
                        </a:rPr>
                        <a:t>          title = "Infestation Risk", </a:t>
                      </a:r>
                    </a:p>
                    <a:p>
                      <a:pPr lvl="0"/>
                      <a:r>
                        <a:rPr lang="en-US" sz="1100" b="0" dirty="0">
                          <a:solidFill>
                            <a:schemeClr val="tx1"/>
                          </a:solidFill>
                          <a:latin typeface="Courier" pitchFamily="2" charset="0"/>
                        </a:rPr>
                        <a:t>          palette = </a:t>
                      </a:r>
                      <a:r>
                        <a:rPr lang="en-US" sz="1100" b="0" dirty="0" err="1">
                          <a:solidFill>
                            <a:schemeClr val="tx1"/>
                          </a:solidFill>
                          <a:latin typeface="Courier" pitchFamily="2" charset="0"/>
                        </a:rPr>
                        <a:t>RRPalette</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labels = </a:t>
                      </a:r>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tm_polygons</a:t>
                      </a:r>
                      <a:r>
                        <a:rPr lang="en-US" sz="1100" b="0" dirty="0">
                          <a:solidFill>
                            <a:schemeClr val="tx1"/>
                          </a:solidFill>
                          <a:latin typeface="Courier" pitchFamily="2" charset="0"/>
                        </a:rPr>
                        <a:t>(alpha = 0, </a:t>
                      </a:r>
                      <a:r>
                        <a:rPr lang="en-US" sz="1100" b="0" dirty="0" err="1">
                          <a:solidFill>
                            <a:schemeClr val="tx1"/>
                          </a:solidFill>
                          <a:latin typeface="Courier" pitchFamily="2" charset="0"/>
                        </a:rPr>
                        <a:t>border.alpha</a:t>
                      </a:r>
                      <a:r>
                        <a:rPr lang="en-US" sz="1100" b="0" dirty="0">
                          <a:solidFill>
                            <a:schemeClr val="tx1"/>
                          </a:solidFill>
                          <a:latin typeface="Courier" pitchFamily="2" charset="0"/>
                        </a:rPr>
                        <a:t> = 0.90)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tm_layout</a:t>
                      </a:r>
                      <a:r>
                        <a:rPr lang="en-US" sz="1100" b="0" dirty="0">
                          <a:solidFill>
                            <a:schemeClr val="tx1"/>
                          </a:solidFill>
                          <a:latin typeface="Courier" pitchFamily="2" charset="0"/>
                        </a:rPr>
                        <a:t>(frame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a:t>
                      </a:r>
                      <a:r>
                        <a:rPr lang="en-US" sz="1100" b="0" dirty="0">
                          <a:solidFill>
                            <a:schemeClr val="tx1"/>
                          </a:solidFill>
                          <a:latin typeface="Courier" pitchFamily="2" charset="0"/>
                        </a:rPr>
                        <a:t> = "Mosquito Infestation in </a:t>
                      </a:r>
                      <a:r>
                        <a:rPr lang="en-US" sz="1100" b="0" dirty="0" err="1">
                          <a:solidFill>
                            <a:schemeClr val="tx1"/>
                          </a:solidFill>
                          <a:latin typeface="Courier" pitchFamily="2" charset="0"/>
                        </a:rPr>
                        <a:t>Neighbourhoods</a:t>
                      </a:r>
                      <a:r>
                        <a:rPr lang="en-US" sz="1100" b="0" dirty="0">
                          <a:solidFill>
                            <a:schemeClr val="tx1"/>
                          </a:solidFill>
                          <a:latin typeface="Courier" pitchFamily="2" charset="0"/>
                        </a:rPr>
                        <a:t> (Brazil)",</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main.title.size</a:t>
                      </a:r>
                      <a:r>
                        <a:rPr lang="en-US" sz="1100" b="0" dirty="0">
                          <a:solidFill>
                            <a:schemeClr val="tx1"/>
                          </a:solidFill>
                          <a:latin typeface="Courier" pitchFamily="2" charset="0"/>
                        </a:rPr>
                        <a:t> = 0.8,</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main.title.position</a:t>
                      </a:r>
                      <a:r>
                        <a:rPr lang="en-US" sz="1100" b="0" dirty="0">
                          <a:solidFill>
                            <a:schemeClr val="tx1"/>
                          </a:solidFill>
                          <a:latin typeface="Courier" pitchFamily="2" charset="0"/>
                        </a:rPr>
                        <a:t> = 0.02,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main.title.fontface</a:t>
                      </a:r>
                      <a:r>
                        <a:rPr lang="en-US" sz="1100" b="0" dirty="0">
                          <a:solidFill>
                            <a:schemeClr val="tx1"/>
                          </a:solidFill>
                          <a:latin typeface="Courier" pitchFamily="2" charset="0"/>
                        </a:rPr>
                        <a:t> = 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a:t>
                      </a:r>
                      <a:r>
                        <a:rPr lang="en-US" sz="1100" b="0" dirty="0">
                          <a:solidFill>
                            <a:schemeClr val="tx1"/>
                          </a:solidFill>
                          <a:latin typeface="Courier" pitchFamily="2" charset="0"/>
                        </a:rPr>
                        <a:t>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legend.outside.position</a:t>
                      </a:r>
                      <a:r>
                        <a:rPr lang="en-US" sz="1100" b="0" dirty="0">
                          <a:solidFill>
                            <a:schemeClr val="tx1"/>
                          </a:solidFill>
                          <a:latin typeface="Courier" pitchFamily="2" charset="0"/>
                        </a:rPr>
                        <a:t> = "right",</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legend.title.size</a:t>
                      </a:r>
                      <a:r>
                        <a:rPr lang="en-US" sz="1100" b="0" dirty="0">
                          <a:solidFill>
                            <a:schemeClr val="tx1"/>
                          </a:solidFill>
                          <a:latin typeface="Courier" pitchFamily="2" charset="0"/>
                        </a:rPr>
                        <a:t> = 0.8,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legend.text.size</a:t>
                      </a:r>
                      <a:r>
                        <a:rPr lang="en-US" sz="1100" b="0" dirty="0">
                          <a:solidFill>
                            <a:schemeClr val="tx1"/>
                          </a:solidFill>
                          <a:latin typeface="Courier" pitchFamily="2" charset="0"/>
                        </a:rPr>
                        <a:t> = 0.7)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tm_scale_bar</a:t>
                      </a:r>
                      <a:r>
                        <a:rPr lang="en-US" sz="1100" b="0" dirty="0">
                          <a:solidFill>
                            <a:schemeClr val="tx1"/>
                          </a:solidFill>
                          <a:latin typeface="Courier" pitchFamily="2" charset="0"/>
                        </a:rPr>
                        <a:t>(position = c("left", "bottom"))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tm_compass</a:t>
                      </a:r>
                      <a:r>
                        <a:rPr lang="en-US" sz="1100" b="0" dirty="0">
                          <a:solidFill>
                            <a:schemeClr val="tx1"/>
                          </a:solidFill>
                          <a:latin typeface="Courier" pitchFamily="2" charset="0"/>
                        </a:rPr>
                        <a:t>(type = "radar", </a:t>
                      </a:r>
                      <a:r>
                        <a:rPr lang="en-US" sz="1100" b="0" dirty="0" err="1">
                          <a:solidFill>
                            <a:schemeClr val="tx1"/>
                          </a:solidFill>
                          <a:latin typeface="Courier" pitchFamily="2" charset="0"/>
                        </a:rPr>
                        <a:t>show.labels</a:t>
                      </a:r>
                      <a:r>
                        <a:rPr lang="en-US" sz="1100" b="0" dirty="0">
                          <a:solidFill>
                            <a:schemeClr val="tx1"/>
                          </a:solidFill>
                          <a:latin typeface="Courier" pitchFamily="2" charset="0"/>
                        </a:rPr>
                        <a:t> = 2, position = c("right", "top"))</a:t>
                      </a:r>
                    </a:p>
                  </a:txBody>
                  <a:tcPr>
                    <a:solidFill>
                      <a:schemeClr val="bg1">
                        <a:lumMod val="95000"/>
                      </a:schemeClr>
                    </a:solidFill>
                  </a:tcPr>
                </a:tc>
                <a:extLst>
                  <a:ext uri="{0D108BD9-81ED-4DB2-BD59-A6C34878D82A}">
                    <a16:rowId xmlns:a16="http://schemas.microsoft.com/office/drawing/2014/main" val="2412366968"/>
                  </a:ext>
                </a:extLst>
              </a:tr>
            </a:tbl>
          </a:graphicData>
        </a:graphic>
      </p:graphicFrame>
      <p:sp>
        <p:nvSpPr>
          <p:cNvPr id="5" name="Slide Number Placeholder 3">
            <a:extLst>
              <a:ext uri="{FF2B5EF4-FFF2-40B4-BE49-F238E27FC236}">
                <a16:creationId xmlns:a16="http://schemas.microsoft.com/office/drawing/2014/main" id="{A12D301D-244B-5A07-8C32-0705021800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
        <p:nvSpPr>
          <p:cNvPr id="6" name="Content Placeholder 2">
            <a:extLst>
              <a:ext uri="{FF2B5EF4-FFF2-40B4-BE49-F238E27FC236}">
                <a16:creationId xmlns:a16="http://schemas.microsoft.com/office/drawing/2014/main" id="{8C29206A-C846-C60C-5277-1F2A2E85DDD1}"/>
              </a:ext>
            </a:extLst>
          </p:cNvPr>
          <p:cNvSpPr txBox="1">
            <a:spLocks/>
          </p:cNvSpPr>
          <p:nvPr/>
        </p:nvSpPr>
        <p:spPr>
          <a:xfrm>
            <a:off x="196770" y="59416"/>
            <a:ext cx="11367615" cy="5614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Helvetica" pitchFamily="2" charset="0"/>
                <a:ea typeface="Helvetica Neue Condensed" panose="02000503000000020004" pitchFamily="2" charset="0"/>
                <a:cs typeface="Helvetica Neue Condensed" panose="02000503000000020004" pitchFamily="2" charset="0"/>
              </a:rPr>
              <a:t>Example of a basic code structure in RStudio</a:t>
            </a:r>
          </a:p>
          <a:p>
            <a:pPr marL="457200" indent="-457200">
              <a:buFont typeface="Arial" panose="020B0604020202020204" pitchFamily="34" charset="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852226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C7C957-0A25-03EE-BB34-96AADFD19DFD}"/>
            </a:ext>
          </a:extLst>
        </p:cNvPr>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7CC216F-0EEF-3F8F-EA81-62199D8FA887}"/>
              </a:ext>
            </a:extLst>
          </p:cNvPr>
          <p:cNvPicPr>
            <a:picLocks noChangeAspect="1"/>
          </p:cNvPicPr>
          <p:nvPr/>
        </p:nvPicPr>
        <p:blipFill>
          <a:blip r:embed="rId3"/>
          <a:stretch>
            <a:fillRect/>
          </a:stretch>
        </p:blipFill>
        <p:spPr>
          <a:xfrm>
            <a:off x="2929726" y="2112468"/>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8125A9F1-3358-34EF-50C2-FCE4B77F9F6E}"/>
              </a:ext>
            </a:extLst>
          </p:cNvPr>
          <p:cNvPicPr>
            <a:picLocks noChangeAspect="1"/>
          </p:cNvPicPr>
          <p:nvPr/>
        </p:nvPicPr>
        <p:blipFill>
          <a:blip r:embed="rId4"/>
          <a:stretch>
            <a:fillRect/>
          </a:stretch>
        </p:blipFill>
        <p:spPr>
          <a:xfrm>
            <a:off x="6078793" y="2133564"/>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ECAEC415-35FC-2B02-C7A3-27A76E1D2E6D}"/>
              </a:ext>
            </a:extLst>
          </p:cNvPr>
          <p:cNvPicPr>
            <a:picLocks noChangeAspect="1"/>
          </p:cNvPicPr>
          <p:nvPr/>
        </p:nvPicPr>
        <p:blipFill>
          <a:blip r:embed="rId5"/>
          <a:stretch>
            <a:fillRect/>
          </a:stretch>
        </p:blipFill>
        <p:spPr>
          <a:xfrm>
            <a:off x="152344" y="2112468"/>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A24766C1-8BDA-8C16-4674-B4FCAEC1AC35}"/>
              </a:ext>
            </a:extLst>
          </p:cNvPr>
          <p:cNvPicPr>
            <a:picLocks noChangeAspect="1"/>
          </p:cNvPicPr>
          <p:nvPr/>
        </p:nvPicPr>
        <p:blipFill>
          <a:blip r:embed="rId6"/>
          <a:stretch>
            <a:fillRect/>
          </a:stretch>
        </p:blipFill>
        <p:spPr>
          <a:xfrm>
            <a:off x="8363485" y="2112468"/>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37307369-6EB8-C894-0E6F-B4C1C05654AF}"/>
              </a:ext>
            </a:extLst>
          </p:cNvPr>
          <p:cNvPicPr>
            <a:picLocks noChangeAspect="1"/>
          </p:cNvPicPr>
          <p:nvPr/>
        </p:nvPicPr>
        <p:blipFill>
          <a:blip r:embed="rId7"/>
          <a:stretch>
            <a:fillRect/>
          </a:stretch>
        </p:blipFill>
        <p:spPr>
          <a:xfrm>
            <a:off x="10423021" y="2112468"/>
            <a:ext cx="1768979" cy="2635169"/>
          </a:xfrm>
          <a:prstGeom prst="rect">
            <a:avLst/>
          </a:prstGeom>
        </p:spPr>
      </p:pic>
      <p:sp>
        <p:nvSpPr>
          <p:cNvPr id="18" name="TextBox 17">
            <a:extLst>
              <a:ext uri="{FF2B5EF4-FFF2-40B4-BE49-F238E27FC236}">
                <a16:creationId xmlns:a16="http://schemas.microsoft.com/office/drawing/2014/main" id="{5425FD38-990D-625A-4E34-B3D347A02AEF}"/>
              </a:ext>
            </a:extLst>
          </p:cNvPr>
          <p:cNvSpPr txBox="1"/>
          <p:nvPr/>
        </p:nvSpPr>
        <p:spPr>
          <a:xfrm>
            <a:off x="2916909" y="1332939"/>
            <a:ext cx="675598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Recommended Books for learning Spatial Data Science</a:t>
            </a:r>
          </a:p>
        </p:txBody>
      </p:sp>
      <p:sp>
        <p:nvSpPr>
          <p:cNvPr id="19" name="TextBox 18">
            <a:extLst>
              <a:ext uri="{FF2B5EF4-FFF2-40B4-BE49-F238E27FC236}">
                <a16:creationId xmlns:a16="http://schemas.microsoft.com/office/drawing/2014/main" id="{4AECF7BC-DE04-F169-69A7-BE9A1F8B43CD}"/>
              </a:ext>
            </a:extLst>
          </p:cNvPr>
          <p:cNvSpPr txBox="1"/>
          <p:nvPr/>
        </p:nvSpPr>
        <p:spPr>
          <a:xfrm>
            <a:off x="229257" y="5727539"/>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1B64E3AC-2F34-1A30-25A9-A5C366A049F9}"/>
              </a:ext>
            </a:extLst>
          </p:cNvPr>
          <p:cNvSpPr txBox="1"/>
          <p:nvPr/>
        </p:nvSpPr>
        <p:spPr>
          <a:xfrm>
            <a:off x="6010427" y="4878730"/>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A5AD4F05-F2FA-B55F-2E87-2E8BD1C73A3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53E49AF2-ED47-024C-1E78-F80550D11C43}"/>
              </a:ext>
            </a:extLst>
          </p:cNvPr>
          <p:cNvSpPr txBox="1"/>
          <p:nvPr/>
        </p:nvSpPr>
        <p:spPr>
          <a:xfrm>
            <a:off x="152344" y="114798"/>
            <a:ext cx="471148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Access to tomorrow’s practical session: </a:t>
            </a:r>
          </a:p>
        </p:txBody>
      </p:sp>
    </p:spTree>
    <p:extLst>
      <p:ext uri="{BB962C8B-B14F-4D97-AF65-F5344CB8AC3E}">
        <p14:creationId xmlns:p14="http://schemas.microsoft.com/office/powerpoint/2010/main" val="425393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129764" y="1090144"/>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462447" y="1134066"/>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462447" y="2797992"/>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E81A24A0-C8CE-A8D1-C7DE-E66E3DD49842}"/>
              </a:ext>
            </a:extLst>
          </p:cNvPr>
          <p:cNvSpPr txBox="1"/>
          <p:nvPr/>
        </p:nvSpPr>
        <p:spPr>
          <a:xfrm>
            <a:off x="358752" y="339577"/>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555845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19216" y="491239"/>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6257422D-E2F4-604D-FECA-05B52DA16B68}"/>
              </a:ext>
            </a:extLst>
          </p:cNvPr>
          <p:cNvPicPr>
            <a:picLocks noChangeAspect="1"/>
          </p:cNvPicPr>
          <p:nvPr/>
        </p:nvPicPr>
        <p:blipFill>
          <a:blip r:embed="rId2"/>
          <a:stretch>
            <a:fillRect/>
          </a:stretch>
        </p:blipFill>
        <p:spPr>
          <a:xfrm>
            <a:off x="0" y="623551"/>
            <a:ext cx="4872696" cy="4761759"/>
          </a:xfrm>
          <a:prstGeom prst="rect">
            <a:avLst/>
          </a:prstGeom>
        </p:spPr>
      </p:pic>
      <p:pic>
        <p:nvPicPr>
          <p:cNvPr id="3" name="Picture 2" descr="Map&#10;&#10;Description automatically generated">
            <a:extLst>
              <a:ext uri="{FF2B5EF4-FFF2-40B4-BE49-F238E27FC236}">
                <a16:creationId xmlns:a16="http://schemas.microsoft.com/office/drawing/2014/main" id="{6A346C3A-9416-2D99-C658-67122932A726}"/>
              </a:ext>
            </a:extLst>
          </p:cNvPr>
          <p:cNvPicPr>
            <a:picLocks noChangeAspect="1"/>
          </p:cNvPicPr>
          <p:nvPr/>
        </p:nvPicPr>
        <p:blipFill>
          <a:blip r:embed="rId3"/>
          <a:stretch>
            <a:fillRect/>
          </a:stretch>
        </p:blipFill>
        <p:spPr>
          <a:xfrm>
            <a:off x="5332695" y="623551"/>
            <a:ext cx="5016199" cy="4625834"/>
          </a:xfrm>
          <a:prstGeom prst="rect">
            <a:avLst/>
          </a:prstGeom>
        </p:spPr>
      </p:pic>
      <p:sp>
        <p:nvSpPr>
          <p:cNvPr id="4" name="TextBox 3">
            <a:extLst>
              <a:ext uri="{FF2B5EF4-FFF2-40B4-BE49-F238E27FC236}">
                <a16:creationId xmlns:a16="http://schemas.microsoft.com/office/drawing/2014/main" id="{C0287304-A984-9322-2A18-940E7DD55932}"/>
              </a:ext>
            </a:extLst>
          </p:cNvPr>
          <p:cNvSpPr txBox="1"/>
          <p:nvPr/>
        </p:nvSpPr>
        <p:spPr>
          <a:xfrm>
            <a:off x="0" y="100331"/>
            <a:ext cx="9917711" cy="523220"/>
          </a:xfrm>
          <a:prstGeom prst="rect">
            <a:avLst/>
          </a:prstGeom>
          <a:noFill/>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Using Kriging to spatially predict areas with intense hookworm infection associated with socioeconomic deprivation in Northwestern Tanzania</a:t>
            </a:r>
          </a:p>
        </p:txBody>
      </p:sp>
      <p:sp>
        <p:nvSpPr>
          <p:cNvPr id="5" name="TextBox 4">
            <a:extLst>
              <a:ext uri="{FF2B5EF4-FFF2-40B4-BE49-F238E27FC236}">
                <a16:creationId xmlns:a16="http://schemas.microsoft.com/office/drawing/2014/main" id="{FF0688FB-3846-2856-AD0B-8B463AAC233B}"/>
              </a:ext>
            </a:extLst>
          </p:cNvPr>
          <p:cNvSpPr txBox="1"/>
          <p:nvPr/>
        </p:nvSpPr>
        <p:spPr>
          <a:xfrm>
            <a:off x="5305309" y="5257562"/>
            <a:ext cx="5520252" cy="1384995"/>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have survey points (of villages) reporting prevalence of hookworm in Northwestern Tanzania. We assumed there some spatial dependence in the prevalence of hookworm in these locations to predict prevalence where there are no information (or points). We use this information on form the left panel to build our model for making geostatistical predictions.  </a:t>
            </a:r>
          </a:p>
        </p:txBody>
      </p:sp>
      <p:sp>
        <p:nvSpPr>
          <p:cNvPr id="6" name="TextBox 5">
            <a:extLst>
              <a:ext uri="{FF2B5EF4-FFF2-40B4-BE49-F238E27FC236}">
                <a16:creationId xmlns:a16="http://schemas.microsoft.com/office/drawing/2014/main" id="{420365CF-8049-5D3C-931A-466A5C55DC76}"/>
              </a:ext>
            </a:extLst>
          </p:cNvPr>
          <p:cNvSpPr txBox="1"/>
          <p:nvPr/>
        </p:nvSpPr>
        <p:spPr>
          <a:xfrm>
            <a:off x="114238" y="6090399"/>
            <a:ext cx="4644220" cy="738664"/>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used the concept of distance decay, or in this</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‘separation distance’ to account for spatial dependence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between our survey points</a:t>
            </a:r>
          </a:p>
        </p:txBody>
      </p:sp>
      <p:cxnSp>
        <p:nvCxnSpPr>
          <p:cNvPr id="8" name="Straight Connector 7">
            <a:extLst>
              <a:ext uri="{FF2B5EF4-FFF2-40B4-BE49-F238E27FC236}">
                <a16:creationId xmlns:a16="http://schemas.microsoft.com/office/drawing/2014/main" id="{2A5DC368-C006-56FC-CD41-327F2E206E59}"/>
              </a:ext>
            </a:extLst>
          </p:cNvPr>
          <p:cNvCxnSpPr>
            <a:cxnSpLocks/>
          </p:cNvCxnSpPr>
          <p:nvPr/>
        </p:nvCxnSpPr>
        <p:spPr>
          <a:xfrm>
            <a:off x="2338086" y="521660"/>
            <a:ext cx="0" cy="4965539"/>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3B18B1-A792-1C61-BE54-86D1D5BA8574}"/>
              </a:ext>
            </a:extLst>
          </p:cNvPr>
          <p:cNvSpPr txBox="1"/>
          <p:nvPr/>
        </p:nvSpPr>
        <p:spPr>
          <a:xfrm>
            <a:off x="928435" y="4405927"/>
            <a:ext cx="1277914"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Below 180km</a:t>
            </a:r>
          </a:p>
        </p:txBody>
      </p:sp>
      <p:sp>
        <p:nvSpPr>
          <p:cNvPr id="10" name="TextBox 9">
            <a:extLst>
              <a:ext uri="{FF2B5EF4-FFF2-40B4-BE49-F238E27FC236}">
                <a16:creationId xmlns:a16="http://schemas.microsoft.com/office/drawing/2014/main" id="{D201D7F3-CA54-36DB-C106-79FC16D81803}"/>
              </a:ext>
            </a:extLst>
          </p:cNvPr>
          <p:cNvSpPr txBox="1"/>
          <p:nvPr/>
        </p:nvSpPr>
        <p:spPr>
          <a:xfrm>
            <a:off x="2463571" y="4405927"/>
            <a:ext cx="1160895"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Over 180km</a:t>
            </a:r>
          </a:p>
        </p:txBody>
      </p:sp>
      <p:sp>
        <p:nvSpPr>
          <p:cNvPr id="11" name="TextBox 10">
            <a:extLst>
              <a:ext uri="{FF2B5EF4-FFF2-40B4-BE49-F238E27FC236}">
                <a16:creationId xmlns:a16="http://schemas.microsoft.com/office/drawing/2014/main" id="{DA4FDF6A-E9BC-D494-2B5B-C000BB60BFD4}"/>
              </a:ext>
            </a:extLst>
          </p:cNvPr>
          <p:cNvSpPr txBox="1"/>
          <p:nvPr/>
        </p:nvSpPr>
        <p:spPr>
          <a:xfrm>
            <a:off x="114238" y="5249385"/>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below 180km have similar prevalence</a:t>
            </a:r>
          </a:p>
        </p:txBody>
      </p:sp>
      <p:sp>
        <p:nvSpPr>
          <p:cNvPr id="13" name="TextBox 12">
            <a:extLst>
              <a:ext uri="{FF2B5EF4-FFF2-40B4-BE49-F238E27FC236}">
                <a16:creationId xmlns:a16="http://schemas.microsoft.com/office/drawing/2014/main" id="{5D2568C6-41C3-8632-3528-17EAB4D499F6}"/>
              </a:ext>
            </a:extLst>
          </p:cNvPr>
          <p:cNvSpPr txBox="1"/>
          <p:nvPr/>
        </p:nvSpPr>
        <p:spPr>
          <a:xfrm>
            <a:off x="2463571" y="5253071"/>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180km and over don’t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have related prevalence</a:t>
            </a:r>
          </a:p>
        </p:txBody>
      </p:sp>
      <p:sp>
        <p:nvSpPr>
          <p:cNvPr id="15" name="Slide Number Placeholder 3">
            <a:extLst>
              <a:ext uri="{FF2B5EF4-FFF2-40B4-BE49-F238E27FC236}">
                <a16:creationId xmlns:a16="http://schemas.microsoft.com/office/drawing/2014/main" id="{BE6E9FAC-1073-8B94-0935-FC73E0F99F9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8949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25578</TotalTime>
  <Words>6002</Words>
  <Application>Microsoft Macintosh PowerPoint</Application>
  <PresentationFormat>Widescreen</PresentationFormat>
  <Paragraphs>1621</Paragraphs>
  <Slides>50</Slides>
  <Notes>27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50</vt:i4>
      </vt:variant>
    </vt:vector>
  </HeadingPairs>
  <TitlesOfParts>
    <vt:vector size="68" baseType="lpstr">
      <vt:lpstr>ＭＳ Ｐゴシック</vt:lpstr>
      <vt:lpstr>Arial</vt:lpstr>
      <vt:lpstr>Calibri</vt:lpstr>
      <vt:lpstr>Calibri Light</vt:lpstr>
      <vt:lpstr>Cambria Math</vt:lpstr>
      <vt:lpstr>Courier</vt:lpstr>
      <vt:lpstr>Helvetica</vt:lpstr>
      <vt:lpstr>Helvetica Neue</vt:lpstr>
      <vt:lpstr>Helvetica Neue Condensed</vt:lpstr>
      <vt:lpstr>Helvetica Neue Condensed</vt:lpstr>
      <vt:lpstr>Helvetica Neue Condensed Black</vt:lpstr>
      <vt:lpstr>Helvetica Neue Light</vt:lpstr>
      <vt:lpstr>Helvetica Neue Thin</vt:lpstr>
      <vt:lpstr>Helvetica Neue Thin</vt:lpstr>
      <vt:lpstr>Wingdings</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Various Spatial Analytical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as a GIS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305</cp:revision>
  <dcterms:created xsi:type="dcterms:W3CDTF">2020-11-19T14:47:11Z</dcterms:created>
  <dcterms:modified xsi:type="dcterms:W3CDTF">2025-12-17T14:26:30Z</dcterms:modified>
</cp:coreProperties>
</file>